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55.xml" ContentType="application/vnd.openxmlformats-officedocument.presentationml.slide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24.xml" ContentType="application/vnd.openxmlformats-officedocument.presentationml.notesSl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charts/chart2.xml" ContentType="application/vnd.openxmlformats-officedocument.drawingml.chart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customXml/itemProps1.xml" ContentType="application/vnd.openxmlformats-officedocument.customXmlProperties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  <p:sldMasterId id="2147484000" r:id="rId2"/>
  </p:sldMasterIdLst>
  <p:notesMasterIdLst>
    <p:notesMasterId r:id="rId92"/>
  </p:notesMasterIdLst>
  <p:handoutMasterIdLst>
    <p:handoutMasterId r:id="rId93"/>
  </p:handoutMasterIdLst>
  <p:sldIdLst>
    <p:sldId id="809" r:id="rId3"/>
    <p:sldId id="994" r:id="rId4"/>
    <p:sldId id="1024" r:id="rId5"/>
    <p:sldId id="1028" r:id="rId6"/>
    <p:sldId id="1033" r:id="rId7"/>
    <p:sldId id="1087" r:id="rId8"/>
    <p:sldId id="1092" r:id="rId9"/>
    <p:sldId id="1035" r:id="rId10"/>
    <p:sldId id="1088" r:id="rId11"/>
    <p:sldId id="1086" r:id="rId12"/>
    <p:sldId id="1060" r:id="rId13"/>
    <p:sldId id="1093" r:id="rId14"/>
    <p:sldId id="1059" r:id="rId15"/>
    <p:sldId id="1061" r:id="rId16"/>
    <p:sldId id="1040" r:id="rId17"/>
    <p:sldId id="1027" r:id="rId18"/>
    <p:sldId id="1007" r:id="rId19"/>
    <p:sldId id="1008" r:id="rId20"/>
    <p:sldId id="1009" r:id="rId21"/>
    <p:sldId id="1010" r:id="rId22"/>
    <p:sldId id="1011" r:id="rId23"/>
    <p:sldId id="1090" r:id="rId24"/>
    <p:sldId id="1013" r:id="rId25"/>
    <p:sldId id="1014" r:id="rId26"/>
    <p:sldId id="1015" r:id="rId27"/>
    <p:sldId id="1017" r:id="rId28"/>
    <p:sldId id="1019" r:id="rId29"/>
    <p:sldId id="1020" r:id="rId30"/>
    <p:sldId id="1018" r:id="rId31"/>
    <p:sldId id="1094" r:id="rId32"/>
    <p:sldId id="1023" r:id="rId33"/>
    <p:sldId id="1062" r:id="rId34"/>
    <p:sldId id="1039" r:id="rId35"/>
    <p:sldId id="1095" r:id="rId36"/>
    <p:sldId id="1050" r:id="rId37"/>
    <p:sldId id="1052" r:id="rId38"/>
    <p:sldId id="1091" r:id="rId39"/>
    <p:sldId id="1097" r:id="rId40"/>
    <p:sldId id="1098" r:id="rId41"/>
    <p:sldId id="1099" r:id="rId42"/>
    <p:sldId id="1102" r:id="rId43"/>
    <p:sldId id="1041" r:id="rId44"/>
    <p:sldId id="1057" r:id="rId45"/>
    <p:sldId id="1051" r:id="rId46"/>
    <p:sldId id="1058" r:id="rId47"/>
    <p:sldId id="1100" r:id="rId48"/>
    <p:sldId id="1101" r:id="rId49"/>
    <p:sldId id="1048" r:id="rId50"/>
    <p:sldId id="1063" r:id="rId51"/>
    <p:sldId id="1042" r:id="rId52"/>
    <p:sldId id="1104" r:id="rId53"/>
    <p:sldId id="1044" r:id="rId54"/>
    <p:sldId id="1103" r:id="rId55"/>
    <p:sldId id="1109" r:id="rId56"/>
    <p:sldId id="1110" r:id="rId57"/>
    <p:sldId id="1047" r:id="rId58"/>
    <p:sldId id="1064" r:id="rId59"/>
    <p:sldId id="1066" r:id="rId60"/>
    <p:sldId id="1081" r:id="rId61"/>
    <p:sldId id="1067" r:id="rId62"/>
    <p:sldId id="1089" r:id="rId63"/>
    <p:sldId id="1112" r:id="rId64"/>
    <p:sldId id="1072" r:id="rId65"/>
    <p:sldId id="1111" r:id="rId66"/>
    <p:sldId id="1073" r:id="rId67"/>
    <p:sldId id="1075" r:id="rId68"/>
    <p:sldId id="1076" r:id="rId69"/>
    <p:sldId id="1077" r:id="rId70"/>
    <p:sldId id="1078" r:id="rId71"/>
    <p:sldId id="1079" r:id="rId72"/>
    <p:sldId id="1080" r:id="rId73"/>
    <p:sldId id="1082" r:id="rId74"/>
    <p:sldId id="1083" r:id="rId75"/>
    <p:sldId id="1084" r:id="rId76"/>
    <p:sldId id="1049" r:id="rId77"/>
    <p:sldId id="1065" r:id="rId78"/>
    <p:sldId id="1105" r:id="rId79"/>
    <p:sldId id="1121" r:id="rId80"/>
    <p:sldId id="1106" r:id="rId81"/>
    <p:sldId id="1118" r:id="rId82"/>
    <p:sldId id="1107" r:id="rId83"/>
    <p:sldId id="1119" r:id="rId84"/>
    <p:sldId id="1108" r:id="rId85"/>
    <p:sldId id="1120" r:id="rId86"/>
    <p:sldId id="1113" r:id="rId87"/>
    <p:sldId id="1122" r:id="rId88"/>
    <p:sldId id="1114" r:id="rId89"/>
    <p:sldId id="1115" r:id="rId90"/>
    <p:sldId id="1123" r:id="rId91"/>
  </p:sldIdLst>
  <p:sldSz cx="9144000" cy="6858000" type="screen4x3"/>
  <p:notesSz cx="6985000" cy="9271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9900"/>
    <a:srgbClr val="0099FF"/>
    <a:srgbClr val="EED70F"/>
    <a:srgbClr val="8F1EE1"/>
    <a:srgbClr val="FF5008"/>
    <a:srgbClr val="FAFD00"/>
    <a:srgbClr val="99FF99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413" autoAdjust="0"/>
    <p:restoredTop sz="94697" autoAdjust="0"/>
  </p:normalViewPr>
  <p:slideViewPr>
    <p:cSldViewPr snapToGrid="0">
      <p:cViewPr varScale="1">
        <p:scale>
          <a:sx n="62" d="100"/>
          <a:sy n="62" d="100"/>
        </p:scale>
        <p:origin x="-840" y="-91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704" y="-72"/>
      </p:cViewPr>
      <p:guideLst>
        <p:guide orient="horz" pos="2920"/>
        <p:guide pos="22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viewProps" Target="viewProps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presProps" Target="presProps.xml"/><Relationship Id="rId9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customXml" Target="../customXml/item3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handoutMaster" Target="handoutMasters/handoutMaster1.xml"/><Relationship Id="rId98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Pct </a:t>
            </a:r>
            <a:r>
              <a:rPr lang="en-US" dirty="0" smtClean="0"/>
              <a:t>Value Delivered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Pct Rev</c:v>
                </c:pt>
              </c:strCache>
            </c:strRef>
          </c:tx>
          <c:cat>
            <c:strRef>
              <c:f>Sheet1!$A$3:$A$27</c:f>
              <c:strCache>
                <c:ptCount val="2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M</c:v>
                </c:pt>
                <c:pt idx="12">
                  <c:v>N</c:v>
                </c:pt>
                <c:pt idx="13">
                  <c:v>O</c:v>
                </c:pt>
                <c:pt idx="14">
                  <c:v>P</c:v>
                </c:pt>
                <c:pt idx="15">
                  <c:v>Q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W</c:v>
                </c:pt>
                <c:pt idx="22">
                  <c:v>X</c:v>
                </c:pt>
                <c:pt idx="23">
                  <c:v>Y</c:v>
                </c:pt>
                <c:pt idx="24">
                  <c:v>Z</c:v>
                </c:pt>
              </c:strCache>
            </c:strRef>
          </c:cat>
          <c:val>
            <c:numRef>
              <c:f>Sheet1!$B$3:$B$27</c:f>
              <c:numCache>
                <c:formatCode>General</c:formatCode>
                <c:ptCount val="25"/>
                <c:pt idx="0">
                  <c:v>20</c:v>
                </c:pt>
                <c:pt idx="1">
                  <c:v>18</c:v>
                </c:pt>
                <c:pt idx="2">
                  <c:v>14</c:v>
                </c:pt>
                <c:pt idx="3">
                  <c:v>9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2</c:v>
                </c:pt>
                <c:pt idx="11">
                  <c:v>1.5</c:v>
                </c:pt>
                <c:pt idx="12">
                  <c:v>1.4</c:v>
                </c:pt>
                <c:pt idx="13">
                  <c:v>1</c:v>
                </c:pt>
                <c:pt idx="14">
                  <c:v>0.8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  <c:pt idx="18">
                  <c:v>0.4</c:v>
                </c:pt>
                <c:pt idx="19">
                  <c:v>0.30000000000000032</c:v>
                </c:pt>
                <c:pt idx="20">
                  <c:v>0.30000000000000032</c:v>
                </c:pt>
                <c:pt idx="21">
                  <c:v>0.2</c:v>
                </c:pt>
                <c:pt idx="22">
                  <c:v>0.1</c:v>
                </c:pt>
                <c:pt idx="23">
                  <c:v>0.1</c:v>
                </c:pt>
                <c:pt idx="24">
                  <c:v>0.1</c:v>
                </c:pt>
              </c:numCache>
            </c:numRef>
          </c:val>
        </c:ser>
        <c:axId val="59735424"/>
        <c:axId val="59823232"/>
      </c:barChart>
      <c:catAx>
        <c:axId val="59735424"/>
        <c:scaling>
          <c:orientation val="minMax"/>
        </c:scaling>
        <c:axPos val="b"/>
        <c:tickLblPos val="nextTo"/>
        <c:crossAx val="59823232"/>
        <c:crosses val="autoZero"/>
        <c:auto val="1"/>
        <c:lblAlgn val="ctr"/>
        <c:lblOffset val="100"/>
      </c:catAx>
      <c:valAx>
        <c:axId val="59823232"/>
        <c:scaling>
          <c:orientation val="minMax"/>
        </c:scaling>
        <c:axPos val="l"/>
        <c:majorGridlines/>
        <c:numFmt formatCode="General" sourceLinked="1"/>
        <c:tickLblPos val="nextTo"/>
        <c:crossAx val="59735424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Pct </a:t>
            </a:r>
            <a:r>
              <a:rPr lang="en-US" dirty="0" smtClean="0"/>
              <a:t>Value Delivered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Pct Rev</c:v>
                </c:pt>
              </c:strCache>
            </c:strRef>
          </c:tx>
          <c:cat>
            <c:strRef>
              <c:f>Sheet1!$A$3:$A$27</c:f>
              <c:strCache>
                <c:ptCount val="2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M</c:v>
                </c:pt>
                <c:pt idx="12">
                  <c:v>N</c:v>
                </c:pt>
                <c:pt idx="13">
                  <c:v>O</c:v>
                </c:pt>
                <c:pt idx="14">
                  <c:v>P</c:v>
                </c:pt>
                <c:pt idx="15">
                  <c:v>Q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W</c:v>
                </c:pt>
                <c:pt idx="22">
                  <c:v>X</c:v>
                </c:pt>
                <c:pt idx="23">
                  <c:v>Y</c:v>
                </c:pt>
                <c:pt idx="24">
                  <c:v>Z</c:v>
                </c:pt>
              </c:strCache>
            </c:strRef>
          </c:cat>
          <c:val>
            <c:numRef>
              <c:f>Sheet1!$B$3:$B$27</c:f>
              <c:numCache>
                <c:formatCode>General</c:formatCode>
                <c:ptCount val="25"/>
                <c:pt idx="0">
                  <c:v>20</c:v>
                </c:pt>
                <c:pt idx="1">
                  <c:v>18</c:v>
                </c:pt>
                <c:pt idx="2">
                  <c:v>14</c:v>
                </c:pt>
                <c:pt idx="3">
                  <c:v>9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2</c:v>
                </c:pt>
                <c:pt idx="11">
                  <c:v>1.5</c:v>
                </c:pt>
                <c:pt idx="12">
                  <c:v>1.4</c:v>
                </c:pt>
                <c:pt idx="13">
                  <c:v>1</c:v>
                </c:pt>
                <c:pt idx="14">
                  <c:v>0.8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  <c:pt idx="18">
                  <c:v>0.4</c:v>
                </c:pt>
                <c:pt idx="19">
                  <c:v>0.30000000000000032</c:v>
                </c:pt>
                <c:pt idx="20">
                  <c:v>0.30000000000000032</c:v>
                </c:pt>
                <c:pt idx="21">
                  <c:v>0.2</c:v>
                </c:pt>
                <c:pt idx="22">
                  <c:v>0.1</c:v>
                </c:pt>
                <c:pt idx="23">
                  <c:v>0.1</c:v>
                </c:pt>
                <c:pt idx="24">
                  <c:v>0.1</c:v>
                </c:pt>
              </c:numCache>
            </c:numRef>
          </c:val>
        </c:ser>
        <c:axId val="60007936"/>
        <c:axId val="60009472"/>
      </c:barChart>
      <c:catAx>
        <c:axId val="60007936"/>
        <c:scaling>
          <c:orientation val="minMax"/>
        </c:scaling>
        <c:axPos val="b"/>
        <c:tickLblPos val="nextTo"/>
        <c:crossAx val="60009472"/>
        <c:crosses val="autoZero"/>
        <c:auto val="1"/>
        <c:lblAlgn val="ctr"/>
        <c:lblOffset val="100"/>
      </c:catAx>
      <c:valAx>
        <c:axId val="60009472"/>
        <c:scaling>
          <c:orientation val="minMax"/>
        </c:scaling>
        <c:axPos val="l"/>
        <c:majorGridlines/>
        <c:numFmt formatCode="General" sourceLinked="1"/>
        <c:tickLblPos val="nextTo"/>
        <c:crossAx val="60007936"/>
        <c:crosses val="autoZero"/>
        <c:crossBetween val="between"/>
      </c:valAx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Pct </a:t>
            </a:r>
            <a:r>
              <a:rPr lang="en-US" dirty="0" smtClean="0"/>
              <a:t>Value Delivered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Pct Rev</c:v>
                </c:pt>
              </c:strCache>
            </c:strRef>
          </c:tx>
          <c:cat>
            <c:strRef>
              <c:f>Sheet1!$A$3:$A$27</c:f>
              <c:strCache>
                <c:ptCount val="2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M</c:v>
                </c:pt>
                <c:pt idx="12">
                  <c:v>N</c:v>
                </c:pt>
                <c:pt idx="13">
                  <c:v>O</c:v>
                </c:pt>
                <c:pt idx="14">
                  <c:v>P</c:v>
                </c:pt>
                <c:pt idx="15">
                  <c:v>Q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W</c:v>
                </c:pt>
                <c:pt idx="22">
                  <c:v>X</c:v>
                </c:pt>
                <c:pt idx="23">
                  <c:v>Y</c:v>
                </c:pt>
                <c:pt idx="24">
                  <c:v>Z</c:v>
                </c:pt>
              </c:strCache>
            </c:strRef>
          </c:cat>
          <c:val>
            <c:numRef>
              <c:f>Sheet1!$B$3:$B$27</c:f>
              <c:numCache>
                <c:formatCode>General</c:formatCode>
                <c:ptCount val="25"/>
                <c:pt idx="0">
                  <c:v>20</c:v>
                </c:pt>
                <c:pt idx="1">
                  <c:v>18</c:v>
                </c:pt>
                <c:pt idx="2">
                  <c:v>14</c:v>
                </c:pt>
                <c:pt idx="3">
                  <c:v>9</c:v>
                </c:pt>
                <c:pt idx="4">
                  <c:v>7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2</c:v>
                </c:pt>
                <c:pt idx="11">
                  <c:v>1.5</c:v>
                </c:pt>
                <c:pt idx="12">
                  <c:v>1.4</c:v>
                </c:pt>
                <c:pt idx="13">
                  <c:v>1</c:v>
                </c:pt>
                <c:pt idx="14">
                  <c:v>0.8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  <c:pt idx="18">
                  <c:v>0.4</c:v>
                </c:pt>
                <c:pt idx="19">
                  <c:v>0.30000000000000032</c:v>
                </c:pt>
                <c:pt idx="20">
                  <c:v>0.30000000000000032</c:v>
                </c:pt>
                <c:pt idx="21">
                  <c:v>0.2</c:v>
                </c:pt>
                <c:pt idx="22">
                  <c:v>0.1</c:v>
                </c:pt>
                <c:pt idx="23">
                  <c:v>0.1</c:v>
                </c:pt>
                <c:pt idx="24">
                  <c:v>0.1</c:v>
                </c:pt>
              </c:numCache>
            </c:numRef>
          </c:val>
        </c:ser>
        <c:axId val="64887424"/>
        <c:axId val="65077632"/>
      </c:barChart>
      <c:catAx>
        <c:axId val="64887424"/>
        <c:scaling>
          <c:orientation val="minMax"/>
        </c:scaling>
        <c:axPos val="b"/>
        <c:tickLblPos val="nextTo"/>
        <c:crossAx val="65077632"/>
        <c:crosses val="autoZero"/>
        <c:auto val="1"/>
        <c:lblAlgn val="ctr"/>
        <c:lblOffset val="100"/>
      </c:catAx>
      <c:valAx>
        <c:axId val="65077632"/>
        <c:scaling>
          <c:orientation val="minMax"/>
        </c:scaling>
        <c:axPos val="l"/>
        <c:majorGridlines/>
        <c:numFmt formatCode="General" sourceLinked="1"/>
        <c:tickLblPos val="nextTo"/>
        <c:crossAx val="64887424"/>
        <c:crosses val="autoZero"/>
        <c:crossBetween val="between"/>
      </c:valAx>
    </c:plotArea>
    <c:plotVisOnly val="1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BDFA75F-53D5-46BB-8C8D-197C889AC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385763"/>
            <a:ext cx="5148262" cy="3860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44488" y="4497388"/>
            <a:ext cx="6303962" cy="436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17" tIns="45152" rIns="91917" bIns="45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z="10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z="10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z="10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z="10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z="10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 txBox="1">
            <a:spLocks noGrp="1" noChangeArrowheads="1"/>
          </p:cNvSpPr>
          <p:nvPr/>
        </p:nvSpPr>
        <p:spPr bwMode="auto">
          <a:xfrm>
            <a:off x="3954463" y="8805863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0" tIns="45704" rIns="91410" bIns="45704" anchor="b"/>
          <a:lstStyle/>
          <a:p>
            <a:pPr algn="r" defTabSz="911225" eaLnBrk="0" hangingPunct="0"/>
            <a:fld id="{4BEF5FC8-2382-4F19-BD2D-62C75436E922}" type="slidenum">
              <a:rPr lang="en-US" sz="1200">
                <a:solidFill>
                  <a:srgbClr val="000000"/>
                </a:solidFill>
              </a:rPr>
              <a:pPr algn="r" defTabSz="911225" eaLnBrk="0" hangingPunct="0"/>
              <a:t>33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385763"/>
            <a:ext cx="5145088" cy="38608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498975"/>
            <a:ext cx="6303962" cy="4359275"/>
          </a:xfrm>
          <a:noFill/>
          <a:ln w="9525"/>
        </p:spPr>
        <p:txBody>
          <a:bodyPr lIns="91410" tIns="45704" rIns="91410" bIns="45704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385763"/>
            <a:ext cx="5143500" cy="3859212"/>
          </a:xfrm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495800"/>
            <a:ext cx="6303962" cy="436245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309563"/>
            <a:ext cx="5353050" cy="4014787"/>
          </a:xfrm>
          <a:ln cap="flat"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0363"/>
          </a:xfrm>
          <a:noFill/>
          <a:ln w="9525"/>
        </p:spPr>
        <p:txBody>
          <a:bodyPr lIns="92294" tIns="45336" rIns="92294" bIns="45336"/>
          <a:lstStyle/>
          <a:p>
            <a:pPr defTabSz="928688">
              <a:spcBef>
                <a:spcPct val="0"/>
              </a:spcBef>
            </a:pPr>
            <a:endParaRPr lang="en-US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 anchor="b"/>
          <a:lstStyle/>
          <a:p>
            <a:pPr algn="r" defTabSz="912813" eaLnBrk="0" hangingPunct="0"/>
            <a:fld id="{85F5C4A2-C643-49C8-84DB-58C8712F1F8F}" type="slidenum">
              <a:rPr lang="en-US" sz="1200"/>
              <a:pPr algn="r" defTabSz="912813" eaLnBrk="0" hangingPunct="0"/>
              <a:t>15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309563"/>
            <a:ext cx="5351463" cy="4014787"/>
          </a:xfrm>
          <a:ln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0363"/>
          </a:xfrm>
          <a:noFill/>
          <a:ln w="9525"/>
        </p:spPr>
        <p:txBody>
          <a:bodyPr lIns="90462" tIns="44436" rIns="90462" bIns="44436"/>
          <a:lstStyle/>
          <a:p>
            <a:pPr defTabSz="912813">
              <a:spcBef>
                <a:spcPct val="0"/>
              </a:spcBef>
            </a:pPr>
            <a:endParaRPr lang="en-US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385763"/>
            <a:ext cx="5145087" cy="3859212"/>
          </a:xfrm>
          <a:ln/>
        </p:spPr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495800"/>
            <a:ext cx="6303962" cy="436245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385763"/>
            <a:ext cx="5145087" cy="3859212"/>
          </a:xfrm>
          <a:ln/>
        </p:spPr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495800"/>
            <a:ext cx="6303962" cy="436245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385763"/>
            <a:ext cx="5145087" cy="3859212"/>
          </a:xfrm>
          <a:ln/>
        </p:spPr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495800"/>
            <a:ext cx="6303962" cy="436245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385763"/>
            <a:ext cx="5145087" cy="3859212"/>
          </a:xfrm>
          <a:ln/>
        </p:spPr>
      </p:sp>
      <p:sp>
        <p:nvSpPr>
          <p:cNvPr id="1218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495800"/>
            <a:ext cx="6303962" cy="436245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385763"/>
            <a:ext cx="5145087" cy="3859212"/>
          </a:xfrm>
          <a:ln/>
        </p:spPr>
      </p:sp>
      <p:sp>
        <p:nvSpPr>
          <p:cNvPr id="1259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495800"/>
            <a:ext cx="6303962" cy="436245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 txBox="1">
            <a:spLocks noGrp="1" noChangeArrowheads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5" tIns="46442" rIns="92885" bIns="46442" anchor="b"/>
          <a:lstStyle/>
          <a:p>
            <a:pPr algn="r" eaLnBrk="0" hangingPunct="0"/>
            <a:fld id="{BBC33ED6-A779-4CF6-A586-226AF6D92279}" type="slidenum">
              <a:rPr lang="en-US" sz="1200" b="0"/>
              <a:pPr algn="r" eaLnBrk="0" hangingPunct="0"/>
              <a:t>72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3763" y="309563"/>
            <a:ext cx="5353050" cy="4014787"/>
          </a:xfrm>
          <a:ln cap="flat"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3725"/>
            <a:ext cx="5121275" cy="4170363"/>
          </a:xfrm>
          <a:noFill/>
          <a:ln w="9525"/>
        </p:spPr>
        <p:txBody>
          <a:bodyPr lIns="91905" tIns="45145" rIns="91905" bIns="45145"/>
          <a:lstStyle/>
          <a:p>
            <a:pPr defTabSz="942975">
              <a:spcBef>
                <a:spcPct val="0"/>
              </a:spcBef>
            </a:pPr>
            <a:endParaRPr lang="en-US" sz="240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oc id"/>
          <p:cNvSpPr txBox="1">
            <a:spLocks noGrp="1" noChangeArrowheads="1"/>
          </p:cNvSpPr>
          <p:nvPr/>
        </p:nvSpPr>
        <p:spPr bwMode="auto">
          <a:xfrm>
            <a:off x="0" y="88042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030326HKO_MOT057_v1i</a:t>
            </a:r>
          </a:p>
        </p:txBody>
      </p:sp>
      <p:sp>
        <p:nvSpPr>
          <p:cNvPr id="53250" name="pg num"/>
          <p:cNvSpPr txBox="1">
            <a:spLocks noGrp="1" noChangeArrowheads="1"/>
          </p:cNvSpPr>
          <p:nvPr/>
        </p:nvSpPr>
        <p:spPr bwMode="auto">
          <a:xfrm>
            <a:off x="3956050" y="88042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fld id="{111FD6FA-4277-4A21-8943-3431E5F49C1A}" type="slidenum">
              <a:rPr lang="en-US"/>
              <a:pPr eaLnBrk="0" hangingPunct="0"/>
              <a:t>22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63500"/>
            <a:ext cx="9144000" cy="0"/>
          </a:xfrm>
          <a:prstGeom prst="line">
            <a:avLst/>
          </a:prstGeom>
          <a:noFill/>
          <a:ln w="15240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546600" y="4787900"/>
            <a:ext cx="0" cy="9779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pic>
        <p:nvPicPr>
          <p:cNvPr id="6" name="Picture 1"/>
          <p:cNvPicPr>
            <a:picLocks noChangeAspect="1"/>
          </p:cNvPicPr>
          <p:nvPr userDrawn="1"/>
        </p:nvPicPr>
        <p:blipFill>
          <a:blip r:embed="rId2"/>
          <a:srcRect l="4510" t="3050" r="4173" b="2937"/>
          <a:stretch>
            <a:fillRect/>
          </a:stretch>
        </p:blipFill>
        <p:spPr bwMode="auto">
          <a:xfrm>
            <a:off x="3165475" y="4398963"/>
            <a:ext cx="1079500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750" y="2041525"/>
            <a:ext cx="7772400" cy="2260600"/>
          </a:xfrm>
        </p:spPr>
        <p:txBody>
          <a:bodyPr anchor="ctr"/>
          <a:lstStyle>
            <a:lvl1pPr algn="ctr">
              <a:lnSpc>
                <a:spcPct val="85000"/>
              </a:lnSpc>
              <a:defRPr sz="3600"/>
            </a:lvl1pPr>
          </a:lstStyle>
          <a:p>
            <a:r>
              <a:rPr lang="en-US"/>
              <a:t>Click to edit master title headline three lines are available here</a:t>
            </a:r>
          </a:p>
        </p:txBody>
      </p:sp>
      <p:sp>
        <p:nvSpPr>
          <p:cNvPr id="131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97400" y="4737100"/>
            <a:ext cx="3873500" cy="1104900"/>
          </a:xfrm>
        </p:spPr>
        <p:txBody>
          <a:bodyPr/>
          <a:lstStyle>
            <a:lvl1pPr marL="0" indent="0">
              <a:lnSpc>
                <a:spcPct val="85000"/>
              </a:lnSpc>
              <a:buFontTx/>
              <a:buNone/>
              <a:defRPr sz="1400"/>
            </a:lvl1pPr>
          </a:lstStyle>
          <a:p>
            <a:r>
              <a:rPr lang="en-US"/>
              <a:t>Subtitle goes here. The master subtitle allows for up to three lines as well.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15900"/>
            <a:ext cx="8029575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600200"/>
            <a:ext cx="8010525" cy="43434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1C566-1E12-45A2-805B-F7185086C0DA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BBFB2-09D1-4FB4-BC65-F75F458EC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CF7A-A77F-4234-8D6A-60C7487F4833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604E0-FF3E-49A0-8A5C-79140478F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55BFF-3F50-4B5C-9A6B-EEDD7D5A013F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A6EEC-8AEB-4DAD-A8B5-3363491E3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58E9D-7B88-42E2-AE13-C435626927B0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5F4B4-9711-4056-833C-759C74BBD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6B039-B208-48BE-AA47-750F2F20727F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FC926-EC7A-450B-90BD-AA0AD79FD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7480C-E827-4DBC-BE94-65C965CD3317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EF6E9-4813-443F-A2D1-D9ED3ECB1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8FA30-41E8-42C0-A716-1C6696145296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A6C9D-E56A-4004-89CB-00298495C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632F9-173F-4E9D-AF94-E2F468577CBB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8CA79-C1D4-4A70-85D7-39F77C9CA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B432C-6138-4F48-A7DB-56E432696BBC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B3F48-75B3-49B1-AD8B-8E4158473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929063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3463" y="1600200"/>
            <a:ext cx="3929062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15900"/>
            <a:ext cx="8029575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600200"/>
            <a:ext cx="3929063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843463" y="1600200"/>
            <a:ext cx="3929062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215900"/>
            <a:ext cx="8029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Page is for Illustrations </a:t>
            </a:r>
            <a:br>
              <a:rPr lang="en-US" smtClean="0"/>
            </a:br>
            <a:r>
              <a:rPr lang="en-US" smtClean="0"/>
              <a:t>and Charts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01052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</a:t>
            </a:r>
          </a:p>
          <a:p>
            <a:pPr lvl="1"/>
            <a:r>
              <a:rPr lang="en-US" smtClean="0"/>
              <a:t>Second line</a:t>
            </a:r>
          </a:p>
          <a:p>
            <a:pPr lvl="2"/>
            <a:r>
              <a:rPr lang="en-US" smtClean="0"/>
              <a:t>Third line</a:t>
            </a:r>
          </a:p>
          <a:p>
            <a:pPr lvl="0"/>
            <a:r>
              <a:rPr lang="en-US" smtClean="0"/>
              <a:t>Second Bullet</a:t>
            </a:r>
          </a:p>
          <a:p>
            <a:pPr lvl="1"/>
            <a:r>
              <a:rPr lang="en-US" smtClean="0"/>
              <a:t>Subtitle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pic>
        <p:nvPicPr>
          <p:cNvPr id="1028" name="Picture 5" descr="TCGLogoMedRes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185025" y="6245225"/>
            <a:ext cx="159067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4822" name="Line 6"/>
          <p:cNvSpPr>
            <a:spLocks noChangeShapeType="1"/>
          </p:cNvSpPr>
          <p:nvPr/>
        </p:nvSpPr>
        <p:spPr bwMode="auto">
          <a:xfrm>
            <a:off x="7118350" y="6350000"/>
            <a:ext cx="0" cy="3937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314824" name="Text Box 8"/>
          <p:cNvSpPr txBox="1">
            <a:spLocks noChangeArrowheads="1"/>
          </p:cNvSpPr>
          <p:nvPr/>
        </p:nvSpPr>
        <p:spPr bwMode="auto">
          <a:xfrm>
            <a:off x="228600" y="6334125"/>
            <a:ext cx="5334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fld id="{2D8E04CF-E39C-436C-AD87-BC41D7CA63C0}" type="slidenum">
              <a:rPr lang="en-US" sz="1000">
                <a:solidFill>
                  <a:schemeClr val="tx2"/>
                </a:solidFill>
                <a:latin typeface="Tahoma" pitchFamily="34" charset="0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Tahoma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25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Arial" charset="0"/>
        <a:buChar char="─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2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6AF4DFDC-D995-4DC7-97F5-9A60ECEE3200}" type="datetimeFigureOut">
              <a:rPr lang="en-US"/>
              <a:pPr>
                <a:defRPr/>
              </a:pPr>
              <a:t>4/15/2011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7A0CEC76-9159-4A47-AC47-ACBC89A2E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sminstitute.com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44663" y="1905000"/>
            <a:ext cx="5619750" cy="2260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Escape Velocity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Free Your Company’s Future from the Pull of the Past</a:t>
            </a:r>
            <a:endParaRPr lang="en-US" smtClean="0">
              <a:solidFill>
                <a:schemeClr val="folHlink"/>
              </a:solidFill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5975" y="4910138"/>
            <a:ext cx="3873500" cy="1104900"/>
          </a:xfrm>
        </p:spPr>
        <p:txBody>
          <a:bodyPr/>
          <a:lstStyle/>
          <a:p>
            <a:r>
              <a:rPr lang="en-US" smtClean="0"/>
              <a:t>Geoffrey Moore</a:t>
            </a:r>
          </a:p>
          <a:p>
            <a:r>
              <a:rPr lang="en-US" smtClean="0"/>
              <a:t>Managing Partner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Example: The Power of Apple</a:t>
            </a:r>
            <a:br>
              <a:rPr lang="en-US" smtClean="0"/>
            </a:br>
            <a:endParaRPr lang="en-US" smtClean="0"/>
          </a:p>
        </p:txBody>
      </p:sp>
      <p:sp>
        <p:nvSpPr>
          <p:cNvPr id="34818" name="Content Placeholder 2"/>
          <p:cNvSpPr>
            <a:spLocks noGrp="1"/>
          </p:cNvSpPr>
          <p:nvPr>
            <p:ph sz="half" idx="2"/>
          </p:nvPr>
        </p:nvSpPr>
        <p:spPr>
          <a:xfrm>
            <a:off x="852488" y="1495425"/>
            <a:ext cx="3727450" cy="3951288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Category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Company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Market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Offer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Execution Power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732213" y="1495425"/>
            <a:ext cx="5153025" cy="3951288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Music, mobility, &amp; media: All hyper-growth</a:t>
            </a:r>
          </a:p>
          <a:p>
            <a:pPr>
              <a:buFontTx/>
              <a:buNone/>
            </a:pPr>
            <a:endParaRPr lang="en-US" sz="2000" b="0" i="1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The team to beat in all three</a:t>
            </a:r>
          </a:p>
          <a:p>
            <a:pPr>
              <a:buFontTx/>
              <a:buNone/>
            </a:pPr>
            <a:endParaRPr lang="en-US" sz="2000" b="0" i="1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No current need to target market segments</a:t>
            </a:r>
          </a:p>
          <a:p>
            <a:pPr>
              <a:buFontTx/>
              <a:buNone/>
            </a:pPr>
            <a:endParaRPr lang="en-US" sz="2000" b="0" i="1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iPod, iPhone, iPad + iTunes, AppStore	</a:t>
            </a:r>
          </a:p>
          <a:p>
            <a:pPr>
              <a:buFontTx/>
              <a:buNone/>
            </a:pPr>
            <a:endParaRPr lang="en-US" sz="2000" b="0" i="1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All of the above in less than one decade</a:t>
            </a: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723900" y="5245100"/>
            <a:ext cx="7883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And that is why Apple is currently </a:t>
            </a:r>
          </a:p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the most highly valued company in high tech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1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“Mere Mortals” Case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1576388"/>
            <a:ext cx="7524750" cy="4343400"/>
          </a:xfrm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en-US" sz="2800" b="0" smtClean="0">
                <a:solidFill>
                  <a:srgbClr val="FF0000"/>
                </a:solidFill>
              </a:rPr>
              <a:t>Cisco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0070C0"/>
                </a:solidFill>
              </a:rPr>
              <a:t>Sybase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7030A0"/>
                </a:solidFill>
              </a:rPr>
              <a:t>Agilent</a:t>
            </a:r>
            <a:r>
              <a:rPr lang="en-US" sz="2800" b="0" smtClean="0"/>
              <a:t> – Cognizant  </a:t>
            </a:r>
            <a:r>
              <a:rPr lang="en-US" sz="2800" b="0" smtClean="0">
                <a:solidFill>
                  <a:srgbClr val="00B050"/>
                </a:solidFill>
              </a:rPr>
              <a:t>Akamai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FF9900"/>
                </a:solidFill>
              </a:rPr>
              <a:t>BEA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FF0000"/>
                </a:solidFill>
              </a:rPr>
              <a:t>Adobe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0070C0"/>
                </a:solidFill>
              </a:rPr>
              <a:t>Amdocs </a:t>
            </a:r>
            <a:r>
              <a:rPr lang="en-US" sz="2800" b="0" smtClean="0">
                <a:solidFill>
                  <a:srgbClr val="7030A0"/>
                </a:solidFill>
              </a:rPr>
              <a:t>Documentum </a:t>
            </a:r>
            <a:r>
              <a:rPr lang="en-US" sz="2800" b="0" smtClean="0"/>
              <a:t>– SAP – </a:t>
            </a:r>
            <a:r>
              <a:rPr lang="en-US" sz="2800" b="0" smtClean="0">
                <a:solidFill>
                  <a:srgbClr val="00B050"/>
                </a:solidFill>
              </a:rPr>
              <a:t>Activant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FF9900"/>
                </a:solidFill>
              </a:rPr>
              <a:t>Lawson </a:t>
            </a:r>
            <a:r>
              <a:rPr lang="en-US" sz="2800" b="0" smtClean="0">
                <a:solidFill>
                  <a:schemeClr val="accent1"/>
                </a:solidFill>
              </a:rPr>
              <a:t>BMC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0070C0"/>
                </a:solidFill>
              </a:rPr>
              <a:t>Agile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7030A0"/>
                </a:solidFill>
              </a:rPr>
              <a:t>McAfee </a:t>
            </a:r>
            <a:r>
              <a:rPr lang="en-US" sz="2800" b="0" smtClean="0"/>
              <a:t>– Autodesk </a:t>
            </a:r>
            <a:r>
              <a:rPr lang="en-US" sz="2800" b="0" smtClean="0">
                <a:solidFill>
                  <a:srgbClr val="00B050"/>
                </a:solidFill>
              </a:rPr>
              <a:t>Synopsys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FF9900"/>
                </a:solidFill>
              </a:rPr>
              <a:t>Rackspace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FF0000"/>
                </a:solidFill>
              </a:rPr>
              <a:t>TeleAtlas   </a:t>
            </a:r>
            <a:r>
              <a:rPr lang="en-US" sz="2800" b="0" smtClean="0">
                <a:solidFill>
                  <a:srgbClr val="0070C0"/>
                </a:solidFill>
              </a:rPr>
              <a:t>Symbol </a:t>
            </a:r>
            <a:r>
              <a:rPr lang="en-US" sz="2800" b="0" smtClean="0"/>
              <a:t>– </a:t>
            </a:r>
            <a:r>
              <a:rPr lang="en-US" sz="2800" b="0" smtClean="0">
                <a:solidFill>
                  <a:srgbClr val="00B050"/>
                </a:solidFill>
              </a:rPr>
              <a:t>Compuware</a:t>
            </a:r>
            <a:endParaRPr lang="en-US" sz="28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Agenda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889000" y="1993900"/>
            <a:ext cx="8010525" cy="26701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smtClean="0"/>
              <a:t>Present frameworks for each level of the Hierarchy of Power to</a:t>
            </a:r>
          </a:p>
          <a:p>
            <a:pPr lvl="1"/>
            <a:r>
              <a:rPr lang="en-US" smtClean="0"/>
              <a:t>Assess the current landscape of threats and opportunities</a:t>
            </a:r>
          </a:p>
          <a:p>
            <a:pPr lvl="1"/>
            <a:r>
              <a:rPr lang="en-US" smtClean="0"/>
              <a:t>Identify the most attractive “power plays” for your company </a:t>
            </a:r>
          </a:p>
          <a:p>
            <a:pPr lvl="1"/>
            <a:r>
              <a:rPr lang="en-US" smtClean="0"/>
              <a:t>Guide the planning and execution of those plays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4"/>
          <p:cNvSpPr>
            <a:spLocks noGrp="1"/>
          </p:cNvSpPr>
          <p:nvPr>
            <p:ph type="title"/>
          </p:nvPr>
        </p:nvSpPr>
        <p:spPr>
          <a:xfrm>
            <a:off x="595313" y="2332038"/>
            <a:ext cx="8029575" cy="990600"/>
          </a:xfrm>
        </p:spPr>
        <p:txBody>
          <a:bodyPr/>
          <a:lstStyle/>
          <a:p>
            <a:pPr algn="ctr"/>
            <a:r>
              <a:rPr lang="en-US" sz="3600" smtClean="0"/>
              <a:t>Category Power</a:t>
            </a:r>
            <a:br>
              <a:rPr lang="en-US" sz="3600" smtClean="0"/>
            </a:br>
            <a:r>
              <a:rPr lang="en-US" smtClean="0">
                <a:solidFill>
                  <a:srgbClr val="0070C0"/>
                </a:solidFill>
              </a:rPr>
              <a:t/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>Reengineering Portfolio Management</a:t>
            </a:r>
            <a:endParaRPr lang="en-US" sz="36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Category Power Diagnostic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5488" y="1217613"/>
            <a:ext cx="8134350" cy="4343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b="0" smtClean="0"/>
              <a:t>Where is category growth contributing to our overall growth objectives?  Where is lack of category growth inhibiting our growth objectives? 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Organizations tend to over-commit to their legacy franchises in large low-growth categories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To the degree we participate in multiple categories, how well balanced is our overall portfolio in terms of contribution to current earnings, current growth, and future growth objectives?</a:t>
            </a:r>
            <a:r>
              <a:rPr lang="en-US" sz="1800" b="0" i="1" smtClean="0"/>
              <a:t> 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Common pattern: strong on current earnings and future growth, weak on current growth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In light of the above, do we need to enter a new category, divest ourselves from a category we are currently in, or stay the course with our current portfolio?</a:t>
            </a:r>
            <a:r>
              <a:rPr lang="en-US" sz="1800" b="0" i="1" smtClean="0"/>
              <a:t> 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Most companies stay with their current positions regardless—this </a:t>
            </a:r>
            <a:r>
              <a:rPr lang="en-US" sz="1400" u="sng" smtClean="0">
                <a:solidFill>
                  <a:srgbClr val="0070C0"/>
                </a:solidFill>
              </a:rPr>
              <a:t>is</a:t>
            </a:r>
            <a:r>
              <a:rPr lang="en-US" sz="1400" smtClean="0">
                <a:solidFill>
                  <a:srgbClr val="0070C0"/>
                </a:solidFill>
              </a:rPr>
              <a:t> the pull of the past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Is there time to develop our category position organically, or must we leverage M&amp;A as well?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For companies over several billion dollars is size, the answer is almost always the latter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Group 2"/>
          <p:cNvGrpSpPr>
            <a:grpSpLocks/>
          </p:cNvGrpSpPr>
          <p:nvPr/>
        </p:nvGrpSpPr>
        <p:grpSpPr bwMode="auto">
          <a:xfrm>
            <a:off x="5365750" y="2762250"/>
            <a:ext cx="3333750" cy="2433638"/>
            <a:chOff x="3095" y="1681"/>
            <a:chExt cx="2493" cy="1820"/>
          </a:xfrm>
        </p:grpSpPr>
        <p:sp>
          <p:nvSpPr>
            <p:cNvPr id="39996" name="Freeform 3"/>
            <p:cNvSpPr>
              <a:spLocks/>
            </p:cNvSpPr>
            <p:nvPr/>
          </p:nvSpPr>
          <p:spPr bwMode="auto">
            <a:xfrm>
              <a:off x="3095" y="1681"/>
              <a:ext cx="1326" cy="1820"/>
            </a:xfrm>
            <a:custGeom>
              <a:avLst/>
              <a:gdLst>
                <a:gd name="T0" fmla="*/ 0 w 1371"/>
                <a:gd name="T1" fmla="*/ 1820 h 1957"/>
                <a:gd name="T2" fmla="*/ 1317 w 1371"/>
                <a:gd name="T3" fmla="*/ 1820 h 1957"/>
                <a:gd name="T4" fmla="*/ 1326 w 1371"/>
                <a:gd name="T5" fmla="*/ 967 h 1957"/>
                <a:gd name="T6" fmla="*/ 1294 w 1371"/>
                <a:gd name="T7" fmla="*/ 943 h 1957"/>
                <a:gd name="T8" fmla="*/ 1267 w 1371"/>
                <a:gd name="T9" fmla="*/ 923 h 1957"/>
                <a:gd name="T10" fmla="*/ 1219 w 1371"/>
                <a:gd name="T11" fmla="*/ 878 h 1957"/>
                <a:gd name="T12" fmla="*/ 1151 w 1371"/>
                <a:gd name="T13" fmla="*/ 824 h 1957"/>
                <a:gd name="T14" fmla="*/ 1103 w 1371"/>
                <a:gd name="T15" fmla="*/ 776 h 1957"/>
                <a:gd name="T16" fmla="*/ 1048 w 1371"/>
                <a:gd name="T17" fmla="*/ 722 h 1957"/>
                <a:gd name="T18" fmla="*/ 1004 w 1371"/>
                <a:gd name="T19" fmla="*/ 673 h 1957"/>
                <a:gd name="T20" fmla="*/ 959 w 1371"/>
                <a:gd name="T21" fmla="*/ 621 h 1957"/>
                <a:gd name="T22" fmla="*/ 911 w 1371"/>
                <a:gd name="T23" fmla="*/ 573 h 1957"/>
                <a:gd name="T24" fmla="*/ 882 w 1371"/>
                <a:gd name="T25" fmla="*/ 532 h 1957"/>
                <a:gd name="T26" fmla="*/ 832 w 1371"/>
                <a:gd name="T27" fmla="*/ 478 h 1957"/>
                <a:gd name="T28" fmla="*/ 789 w 1371"/>
                <a:gd name="T29" fmla="*/ 428 h 1957"/>
                <a:gd name="T30" fmla="*/ 749 w 1371"/>
                <a:gd name="T31" fmla="*/ 378 h 1957"/>
                <a:gd name="T32" fmla="*/ 669 w 1371"/>
                <a:gd name="T33" fmla="*/ 299 h 1957"/>
                <a:gd name="T34" fmla="*/ 586 w 1371"/>
                <a:gd name="T35" fmla="*/ 232 h 1957"/>
                <a:gd name="T36" fmla="*/ 496 w 1371"/>
                <a:gd name="T37" fmla="*/ 166 h 1957"/>
                <a:gd name="T38" fmla="*/ 403 w 1371"/>
                <a:gd name="T39" fmla="*/ 101 h 1957"/>
                <a:gd name="T40" fmla="*/ 305 w 1371"/>
                <a:gd name="T41" fmla="*/ 63 h 1957"/>
                <a:gd name="T42" fmla="*/ 192 w 1371"/>
                <a:gd name="T43" fmla="*/ 20 h 1957"/>
                <a:gd name="T44" fmla="*/ 61 w 1371"/>
                <a:gd name="T45" fmla="*/ 0 h 1957"/>
                <a:gd name="T46" fmla="*/ 0 w 1371"/>
                <a:gd name="T47" fmla="*/ 0 h 1957"/>
                <a:gd name="T48" fmla="*/ 0 w 1371"/>
                <a:gd name="T49" fmla="*/ 1811 h 1957"/>
                <a:gd name="T50" fmla="*/ 0 w 1371"/>
                <a:gd name="T51" fmla="*/ 1820 h 195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1"/>
                <a:gd name="T79" fmla="*/ 0 h 1957"/>
                <a:gd name="T80" fmla="*/ 1371 w 1371"/>
                <a:gd name="T81" fmla="*/ 1957 h 195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1" h="1957">
                  <a:moveTo>
                    <a:pt x="0" y="1957"/>
                  </a:moveTo>
                  <a:lnTo>
                    <a:pt x="1362" y="1957"/>
                  </a:lnTo>
                  <a:lnTo>
                    <a:pt x="1371" y="1040"/>
                  </a:lnTo>
                  <a:lnTo>
                    <a:pt x="1338" y="1014"/>
                  </a:lnTo>
                  <a:lnTo>
                    <a:pt x="1310" y="992"/>
                  </a:lnTo>
                  <a:lnTo>
                    <a:pt x="1260" y="944"/>
                  </a:lnTo>
                  <a:lnTo>
                    <a:pt x="1190" y="886"/>
                  </a:lnTo>
                  <a:lnTo>
                    <a:pt x="1140" y="834"/>
                  </a:lnTo>
                  <a:lnTo>
                    <a:pt x="1084" y="776"/>
                  </a:lnTo>
                  <a:lnTo>
                    <a:pt x="1038" y="724"/>
                  </a:lnTo>
                  <a:lnTo>
                    <a:pt x="992" y="668"/>
                  </a:lnTo>
                  <a:lnTo>
                    <a:pt x="942" y="616"/>
                  </a:lnTo>
                  <a:lnTo>
                    <a:pt x="912" y="572"/>
                  </a:lnTo>
                  <a:lnTo>
                    <a:pt x="860" y="514"/>
                  </a:lnTo>
                  <a:lnTo>
                    <a:pt x="816" y="460"/>
                  </a:lnTo>
                  <a:lnTo>
                    <a:pt x="774" y="406"/>
                  </a:lnTo>
                  <a:lnTo>
                    <a:pt x="692" y="322"/>
                  </a:lnTo>
                  <a:lnTo>
                    <a:pt x="606" y="250"/>
                  </a:lnTo>
                  <a:lnTo>
                    <a:pt x="513" y="179"/>
                  </a:lnTo>
                  <a:lnTo>
                    <a:pt x="417" y="109"/>
                  </a:lnTo>
                  <a:lnTo>
                    <a:pt x="315" y="68"/>
                  </a:lnTo>
                  <a:lnTo>
                    <a:pt x="198" y="2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1947"/>
                  </a:lnTo>
                  <a:lnTo>
                    <a:pt x="0" y="1957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7" name="Freeform 4"/>
            <p:cNvSpPr>
              <a:spLocks/>
            </p:cNvSpPr>
            <p:nvPr/>
          </p:nvSpPr>
          <p:spPr bwMode="auto">
            <a:xfrm>
              <a:off x="4413" y="2641"/>
              <a:ext cx="1175" cy="858"/>
            </a:xfrm>
            <a:custGeom>
              <a:avLst/>
              <a:gdLst>
                <a:gd name="T0" fmla="*/ 0 w 1209"/>
                <a:gd name="T1" fmla="*/ 0 h 923"/>
                <a:gd name="T2" fmla="*/ 0 w 1209"/>
                <a:gd name="T3" fmla="*/ 12 h 923"/>
                <a:gd name="T4" fmla="*/ 0 w 1209"/>
                <a:gd name="T5" fmla="*/ 858 h 923"/>
                <a:gd name="T6" fmla="*/ 1175 w 1209"/>
                <a:gd name="T7" fmla="*/ 858 h 923"/>
                <a:gd name="T8" fmla="*/ 1175 w 1209"/>
                <a:gd name="T9" fmla="*/ 610 h 923"/>
                <a:gd name="T10" fmla="*/ 1051 w 1209"/>
                <a:gd name="T11" fmla="*/ 571 h 923"/>
                <a:gd name="T12" fmla="*/ 893 w 1209"/>
                <a:gd name="T13" fmla="*/ 515 h 923"/>
                <a:gd name="T14" fmla="*/ 767 w 1209"/>
                <a:gd name="T15" fmla="*/ 465 h 923"/>
                <a:gd name="T16" fmla="*/ 611 w 1209"/>
                <a:gd name="T17" fmla="*/ 402 h 923"/>
                <a:gd name="T18" fmla="*/ 487 w 1209"/>
                <a:gd name="T19" fmla="*/ 347 h 923"/>
                <a:gd name="T20" fmla="*/ 351 w 1209"/>
                <a:gd name="T21" fmla="*/ 270 h 923"/>
                <a:gd name="T22" fmla="*/ 224 w 1209"/>
                <a:gd name="T23" fmla="*/ 176 h 923"/>
                <a:gd name="T24" fmla="*/ 108 w 1209"/>
                <a:gd name="T25" fmla="*/ 82 h 923"/>
                <a:gd name="T26" fmla="*/ 0 w 1209"/>
                <a:gd name="T27" fmla="*/ 0 h 923"/>
                <a:gd name="T28" fmla="*/ 0 w 1209"/>
                <a:gd name="T29" fmla="*/ 858 h 923"/>
                <a:gd name="T30" fmla="*/ 0 w 1209"/>
                <a:gd name="T31" fmla="*/ 0 h 9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9"/>
                <a:gd name="T49" fmla="*/ 0 h 923"/>
                <a:gd name="T50" fmla="*/ 1209 w 1209"/>
                <a:gd name="T51" fmla="*/ 923 h 9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9" h="923">
                  <a:moveTo>
                    <a:pt x="0" y="0"/>
                  </a:moveTo>
                  <a:lnTo>
                    <a:pt x="0" y="13"/>
                  </a:lnTo>
                  <a:lnTo>
                    <a:pt x="0" y="923"/>
                  </a:lnTo>
                  <a:lnTo>
                    <a:pt x="1209" y="923"/>
                  </a:lnTo>
                  <a:lnTo>
                    <a:pt x="1209" y="656"/>
                  </a:lnTo>
                  <a:lnTo>
                    <a:pt x="1081" y="614"/>
                  </a:lnTo>
                  <a:lnTo>
                    <a:pt x="919" y="554"/>
                  </a:lnTo>
                  <a:lnTo>
                    <a:pt x="789" y="500"/>
                  </a:lnTo>
                  <a:lnTo>
                    <a:pt x="629" y="432"/>
                  </a:lnTo>
                  <a:lnTo>
                    <a:pt x="501" y="373"/>
                  </a:lnTo>
                  <a:lnTo>
                    <a:pt x="361" y="290"/>
                  </a:lnTo>
                  <a:lnTo>
                    <a:pt x="230" y="189"/>
                  </a:lnTo>
                  <a:lnTo>
                    <a:pt x="111" y="88"/>
                  </a:lnTo>
                  <a:lnTo>
                    <a:pt x="0" y="0"/>
                  </a:lnTo>
                  <a:lnTo>
                    <a:pt x="0" y="923"/>
                  </a:lnTo>
                  <a:lnTo>
                    <a:pt x="0" y="0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38" name="Group 5"/>
          <p:cNvGrpSpPr>
            <a:grpSpLocks/>
          </p:cNvGrpSpPr>
          <p:nvPr/>
        </p:nvGrpSpPr>
        <p:grpSpPr bwMode="auto">
          <a:xfrm>
            <a:off x="1573213" y="2762250"/>
            <a:ext cx="2085975" cy="2438400"/>
            <a:chOff x="200" y="1538"/>
            <a:chExt cx="2574" cy="1960"/>
          </a:xfrm>
        </p:grpSpPr>
        <p:sp>
          <p:nvSpPr>
            <p:cNvPr id="39993" name="Freeform 6"/>
            <p:cNvSpPr>
              <a:spLocks/>
            </p:cNvSpPr>
            <p:nvPr/>
          </p:nvSpPr>
          <p:spPr bwMode="auto">
            <a:xfrm>
              <a:off x="200" y="3287"/>
              <a:ext cx="308" cy="209"/>
            </a:xfrm>
            <a:custGeom>
              <a:avLst/>
              <a:gdLst>
                <a:gd name="T0" fmla="*/ 0 w 248"/>
                <a:gd name="T1" fmla="*/ 208 h 168"/>
                <a:gd name="T2" fmla="*/ 307 w 248"/>
                <a:gd name="T3" fmla="*/ 208 h 168"/>
                <a:gd name="T4" fmla="*/ 307 w 248"/>
                <a:gd name="T5" fmla="*/ 0 h 168"/>
                <a:gd name="T6" fmla="*/ 0 w 248"/>
                <a:gd name="T7" fmla="*/ 78 h 168"/>
                <a:gd name="T8" fmla="*/ 0 w 248"/>
                <a:gd name="T9" fmla="*/ 208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8"/>
                <a:gd name="T16" fmla="*/ 0 h 168"/>
                <a:gd name="T17" fmla="*/ 248 w 248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8" h="168">
                  <a:moveTo>
                    <a:pt x="0" y="167"/>
                  </a:moveTo>
                  <a:lnTo>
                    <a:pt x="247" y="167"/>
                  </a:lnTo>
                  <a:lnTo>
                    <a:pt x="247" y="0"/>
                  </a:lnTo>
                  <a:lnTo>
                    <a:pt x="0" y="63"/>
                  </a:lnTo>
                  <a:lnTo>
                    <a:pt x="0" y="167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4" name="Freeform 7"/>
            <p:cNvSpPr>
              <a:spLocks/>
            </p:cNvSpPr>
            <p:nvPr/>
          </p:nvSpPr>
          <p:spPr bwMode="auto">
            <a:xfrm>
              <a:off x="498" y="2874"/>
              <a:ext cx="975" cy="624"/>
            </a:xfrm>
            <a:custGeom>
              <a:avLst/>
              <a:gdLst>
                <a:gd name="T0" fmla="*/ 0 w 785"/>
                <a:gd name="T1" fmla="*/ 624 h 503"/>
                <a:gd name="T2" fmla="*/ 975 w 785"/>
                <a:gd name="T3" fmla="*/ 624 h 503"/>
                <a:gd name="T4" fmla="*/ 975 w 785"/>
                <a:gd name="T5" fmla="*/ 0 h 503"/>
                <a:gd name="T6" fmla="*/ 915 w 785"/>
                <a:gd name="T7" fmla="*/ 60 h 503"/>
                <a:gd name="T8" fmla="*/ 833 w 785"/>
                <a:gd name="T9" fmla="*/ 109 h 503"/>
                <a:gd name="T10" fmla="*/ 745 w 785"/>
                <a:gd name="T11" fmla="*/ 179 h 503"/>
                <a:gd name="T12" fmla="*/ 583 w 785"/>
                <a:gd name="T13" fmla="*/ 237 h 503"/>
                <a:gd name="T14" fmla="*/ 477 w 785"/>
                <a:gd name="T15" fmla="*/ 278 h 503"/>
                <a:gd name="T16" fmla="*/ 348 w 785"/>
                <a:gd name="T17" fmla="*/ 316 h 503"/>
                <a:gd name="T18" fmla="*/ 219 w 785"/>
                <a:gd name="T19" fmla="*/ 366 h 503"/>
                <a:gd name="T20" fmla="*/ 91 w 785"/>
                <a:gd name="T21" fmla="*/ 394 h 503"/>
                <a:gd name="T22" fmla="*/ 0 w 785"/>
                <a:gd name="T23" fmla="*/ 417 h 503"/>
                <a:gd name="T24" fmla="*/ 0 w 785"/>
                <a:gd name="T25" fmla="*/ 614 h 503"/>
                <a:gd name="T26" fmla="*/ 0 w 785"/>
                <a:gd name="T27" fmla="*/ 624 h 5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85"/>
                <a:gd name="T43" fmla="*/ 0 h 503"/>
                <a:gd name="T44" fmla="*/ 785 w 785"/>
                <a:gd name="T45" fmla="*/ 503 h 5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85" h="503">
                  <a:moveTo>
                    <a:pt x="0" y="503"/>
                  </a:moveTo>
                  <a:lnTo>
                    <a:pt x="785" y="503"/>
                  </a:lnTo>
                  <a:lnTo>
                    <a:pt x="785" y="0"/>
                  </a:lnTo>
                  <a:lnTo>
                    <a:pt x="737" y="48"/>
                  </a:lnTo>
                  <a:lnTo>
                    <a:pt x="671" y="88"/>
                  </a:lnTo>
                  <a:lnTo>
                    <a:pt x="600" y="144"/>
                  </a:lnTo>
                  <a:lnTo>
                    <a:pt x="469" y="191"/>
                  </a:lnTo>
                  <a:lnTo>
                    <a:pt x="384" y="224"/>
                  </a:lnTo>
                  <a:lnTo>
                    <a:pt x="280" y="255"/>
                  </a:lnTo>
                  <a:lnTo>
                    <a:pt x="176" y="295"/>
                  </a:lnTo>
                  <a:lnTo>
                    <a:pt x="73" y="318"/>
                  </a:lnTo>
                  <a:lnTo>
                    <a:pt x="0" y="336"/>
                  </a:lnTo>
                  <a:lnTo>
                    <a:pt x="0" y="495"/>
                  </a:lnTo>
                  <a:lnTo>
                    <a:pt x="0" y="503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5" name="Freeform 8"/>
            <p:cNvSpPr>
              <a:spLocks/>
            </p:cNvSpPr>
            <p:nvPr/>
          </p:nvSpPr>
          <p:spPr bwMode="auto">
            <a:xfrm>
              <a:off x="1473" y="1538"/>
              <a:ext cx="1301" cy="1957"/>
            </a:xfrm>
            <a:custGeom>
              <a:avLst/>
              <a:gdLst>
                <a:gd name="T0" fmla="*/ 0 w 1048"/>
                <a:gd name="T1" fmla="*/ 1957 h 1576"/>
                <a:gd name="T2" fmla="*/ 1301 w 1048"/>
                <a:gd name="T3" fmla="*/ 1957 h 1576"/>
                <a:gd name="T4" fmla="*/ 1301 w 1048"/>
                <a:gd name="T5" fmla="*/ 0 h 1576"/>
                <a:gd name="T6" fmla="*/ 1260 w 1048"/>
                <a:gd name="T7" fmla="*/ 0 h 1576"/>
                <a:gd name="T8" fmla="*/ 1200 w 1048"/>
                <a:gd name="T9" fmla="*/ 0 h 1576"/>
                <a:gd name="T10" fmla="*/ 1112 w 1048"/>
                <a:gd name="T11" fmla="*/ 6 h 1576"/>
                <a:gd name="T12" fmla="*/ 1038 w 1048"/>
                <a:gd name="T13" fmla="*/ 24 h 1576"/>
                <a:gd name="T14" fmla="*/ 955 w 1048"/>
                <a:gd name="T15" fmla="*/ 61 h 1576"/>
                <a:gd name="T16" fmla="*/ 899 w 1048"/>
                <a:gd name="T17" fmla="*/ 79 h 1576"/>
                <a:gd name="T18" fmla="*/ 862 w 1048"/>
                <a:gd name="T19" fmla="*/ 117 h 1576"/>
                <a:gd name="T20" fmla="*/ 793 w 1048"/>
                <a:gd name="T21" fmla="*/ 159 h 1576"/>
                <a:gd name="T22" fmla="*/ 724 w 1048"/>
                <a:gd name="T23" fmla="*/ 228 h 1576"/>
                <a:gd name="T24" fmla="*/ 633 w 1048"/>
                <a:gd name="T25" fmla="*/ 319 h 1576"/>
                <a:gd name="T26" fmla="*/ 565 w 1048"/>
                <a:gd name="T27" fmla="*/ 407 h 1576"/>
                <a:gd name="T28" fmla="*/ 495 w 1048"/>
                <a:gd name="T29" fmla="*/ 488 h 1576"/>
                <a:gd name="T30" fmla="*/ 454 w 1048"/>
                <a:gd name="T31" fmla="*/ 596 h 1576"/>
                <a:gd name="T32" fmla="*/ 405 w 1048"/>
                <a:gd name="T33" fmla="*/ 736 h 1576"/>
                <a:gd name="T34" fmla="*/ 345 w 1048"/>
                <a:gd name="T35" fmla="*/ 864 h 1576"/>
                <a:gd name="T36" fmla="*/ 307 w 1048"/>
                <a:gd name="T37" fmla="*/ 965 h 1576"/>
                <a:gd name="T38" fmla="*/ 257 w 1048"/>
                <a:gd name="T39" fmla="*/ 1034 h 1576"/>
                <a:gd name="T40" fmla="*/ 197 w 1048"/>
                <a:gd name="T41" fmla="*/ 1123 h 1576"/>
                <a:gd name="T42" fmla="*/ 119 w 1048"/>
                <a:gd name="T43" fmla="*/ 1203 h 1576"/>
                <a:gd name="T44" fmla="*/ 78 w 1048"/>
                <a:gd name="T45" fmla="*/ 1250 h 1576"/>
                <a:gd name="T46" fmla="*/ 0 w 1048"/>
                <a:gd name="T47" fmla="*/ 1332 h 1576"/>
                <a:gd name="T48" fmla="*/ 0 w 1048"/>
                <a:gd name="T49" fmla="*/ 1947 h 1576"/>
                <a:gd name="T50" fmla="*/ 0 w 1048"/>
                <a:gd name="T51" fmla="*/ 1957 h 157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048"/>
                <a:gd name="T79" fmla="*/ 0 h 1576"/>
                <a:gd name="T80" fmla="*/ 1048 w 1048"/>
                <a:gd name="T81" fmla="*/ 1576 h 157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048" h="1576">
                  <a:moveTo>
                    <a:pt x="0" y="1576"/>
                  </a:moveTo>
                  <a:lnTo>
                    <a:pt x="1048" y="1576"/>
                  </a:lnTo>
                  <a:lnTo>
                    <a:pt x="1048" y="0"/>
                  </a:lnTo>
                  <a:lnTo>
                    <a:pt x="1015" y="0"/>
                  </a:lnTo>
                  <a:lnTo>
                    <a:pt x="967" y="0"/>
                  </a:lnTo>
                  <a:lnTo>
                    <a:pt x="896" y="5"/>
                  </a:lnTo>
                  <a:lnTo>
                    <a:pt x="836" y="19"/>
                  </a:lnTo>
                  <a:lnTo>
                    <a:pt x="769" y="49"/>
                  </a:lnTo>
                  <a:lnTo>
                    <a:pt x="724" y="64"/>
                  </a:lnTo>
                  <a:lnTo>
                    <a:pt x="694" y="94"/>
                  </a:lnTo>
                  <a:lnTo>
                    <a:pt x="639" y="128"/>
                  </a:lnTo>
                  <a:lnTo>
                    <a:pt x="583" y="184"/>
                  </a:lnTo>
                  <a:lnTo>
                    <a:pt x="510" y="257"/>
                  </a:lnTo>
                  <a:lnTo>
                    <a:pt x="455" y="328"/>
                  </a:lnTo>
                  <a:lnTo>
                    <a:pt x="399" y="393"/>
                  </a:lnTo>
                  <a:lnTo>
                    <a:pt x="366" y="480"/>
                  </a:lnTo>
                  <a:lnTo>
                    <a:pt x="326" y="593"/>
                  </a:lnTo>
                  <a:lnTo>
                    <a:pt x="278" y="696"/>
                  </a:lnTo>
                  <a:lnTo>
                    <a:pt x="247" y="777"/>
                  </a:lnTo>
                  <a:lnTo>
                    <a:pt x="207" y="833"/>
                  </a:lnTo>
                  <a:lnTo>
                    <a:pt x="159" y="904"/>
                  </a:lnTo>
                  <a:lnTo>
                    <a:pt x="96" y="969"/>
                  </a:lnTo>
                  <a:lnTo>
                    <a:pt x="63" y="1007"/>
                  </a:lnTo>
                  <a:lnTo>
                    <a:pt x="0" y="1073"/>
                  </a:lnTo>
                  <a:lnTo>
                    <a:pt x="0" y="1568"/>
                  </a:lnTo>
                  <a:lnTo>
                    <a:pt x="0" y="1576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39" name="Rectangle 9"/>
          <p:cNvSpPr>
            <a:spLocks noChangeArrowheads="1"/>
          </p:cNvSpPr>
          <p:nvPr/>
        </p:nvSpPr>
        <p:spPr bwMode="auto">
          <a:xfrm>
            <a:off x="3667125" y="2752725"/>
            <a:ext cx="1692275" cy="2447925"/>
          </a:xfrm>
          <a:prstGeom prst="rect">
            <a:avLst/>
          </a:prstGeom>
          <a:solidFill>
            <a:srgbClr val="CCFF99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600"/>
          </a:p>
        </p:txBody>
      </p:sp>
      <p:sp>
        <p:nvSpPr>
          <p:cNvPr id="39940" name="Text Box 10"/>
          <p:cNvSpPr txBox="1">
            <a:spLocks noChangeArrowheads="1"/>
          </p:cNvSpPr>
          <p:nvPr/>
        </p:nvSpPr>
        <p:spPr bwMode="auto">
          <a:xfrm>
            <a:off x="4214813" y="5313363"/>
            <a:ext cx="717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Time</a:t>
            </a:r>
          </a:p>
        </p:txBody>
      </p:sp>
      <p:sp>
        <p:nvSpPr>
          <p:cNvPr id="39941" name="Text Box 11"/>
          <p:cNvSpPr txBox="1">
            <a:spLocks noChangeArrowheads="1"/>
          </p:cNvSpPr>
          <p:nvPr/>
        </p:nvSpPr>
        <p:spPr bwMode="auto">
          <a:xfrm rot="-5400000">
            <a:off x="-599281" y="3517107"/>
            <a:ext cx="2000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Revenue Growth</a:t>
            </a:r>
          </a:p>
        </p:txBody>
      </p:sp>
      <p:sp>
        <p:nvSpPr>
          <p:cNvPr id="1916940" name="Text Box 43"/>
          <p:cNvSpPr txBox="1">
            <a:spLocks noChangeArrowheads="1"/>
          </p:cNvSpPr>
          <p:nvPr/>
        </p:nvSpPr>
        <p:spPr bwMode="auto">
          <a:xfrm>
            <a:off x="2874963" y="3665538"/>
            <a:ext cx="760412" cy="523875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algn="ctr" eaLnBrk="0" hangingPunct="0">
              <a:buClr>
                <a:schemeClr val="tx2"/>
              </a:buClr>
              <a:buSzPct val="125000"/>
            </a:pPr>
            <a:r>
              <a:rPr lang="en-US" sz="1400"/>
              <a:t>Growth</a:t>
            </a:r>
          </a:p>
          <a:p>
            <a:pPr marL="342900" indent="-342900" algn="ctr" eaLnBrk="0" hangingPunct="0">
              <a:buClr>
                <a:schemeClr val="tx2"/>
              </a:buClr>
              <a:buSzPct val="125000"/>
            </a:pPr>
            <a:r>
              <a:rPr lang="en-US" sz="1400"/>
              <a:t>Market</a:t>
            </a:r>
          </a:p>
        </p:txBody>
      </p:sp>
      <p:sp>
        <p:nvSpPr>
          <p:cNvPr id="1916941" name="Text Box 44"/>
          <p:cNvSpPr txBox="1">
            <a:spLocks noChangeArrowheads="1"/>
          </p:cNvSpPr>
          <p:nvPr/>
        </p:nvSpPr>
        <p:spPr bwMode="auto">
          <a:xfrm>
            <a:off x="4144963" y="3665538"/>
            <a:ext cx="792162" cy="523875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algn="ctr" eaLnBrk="0" hangingPunct="0">
              <a:buClr>
                <a:schemeClr val="tx2"/>
              </a:buClr>
              <a:buSzPct val="125000"/>
            </a:pPr>
            <a:r>
              <a:rPr lang="en-US" sz="1400"/>
              <a:t>Mature </a:t>
            </a:r>
          </a:p>
          <a:p>
            <a:pPr marL="342900" indent="-342900" algn="ctr" eaLnBrk="0" hangingPunct="0">
              <a:buClr>
                <a:schemeClr val="tx2"/>
              </a:buClr>
              <a:buSzPct val="125000"/>
            </a:pPr>
            <a:r>
              <a:rPr lang="en-US" sz="1400"/>
              <a:t>Market</a:t>
            </a:r>
          </a:p>
        </p:txBody>
      </p:sp>
      <p:sp>
        <p:nvSpPr>
          <p:cNvPr id="1916942" name="Text Box 45"/>
          <p:cNvSpPr txBox="1">
            <a:spLocks noChangeArrowheads="1"/>
          </p:cNvSpPr>
          <p:nvPr/>
        </p:nvSpPr>
        <p:spPr bwMode="auto">
          <a:xfrm>
            <a:off x="5749925" y="3665538"/>
            <a:ext cx="973138" cy="523875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algn="ctr" eaLnBrk="0" hangingPunct="0">
              <a:buClr>
                <a:schemeClr val="tx2"/>
              </a:buClr>
              <a:buSzPct val="125000"/>
            </a:pPr>
            <a:r>
              <a:rPr lang="en-US" sz="1400"/>
              <a:t>Declining </a:t>
            </a:r>
          </a:p>
          <a:p>
            <a:pPr marL="342900" indent="-342900" algn="ctr" eaLnBrk="0" hangingPunct="0">
              <a:buClr>
                <a:schemeClr val="tx2"/>
              </a:buClr>
              <a:buSzPct val="125000"/>
            </a:pPr>
            <a:r>
              <a:rPr lang="en-US" sz="1400"/>
              <a:t>Market</a:t>
            </a:r>
          </a:p>
        </p:txBody>
      </p:sp>
      <p:sp>
        <p:nvSpPr>
          <p:cNvPr id="1916943" name="Text Box 46"/>
          <p:cNvSpPr txBox="1">
            <a:spLocks noChangeArrowheads="1"/>
          </p:cNvSpPr>
          <p:nvPr/>
        </p:nvSpPr>
        <p:spPr bwMode="auto">
          <a:xfrm>
            <a:off x="3233738" y="1620838"/>
            <a:ext cx="2424112" cy="6413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Indefinitely elastic middle</a:t>
            </a:r>
          </a:p>
        </p:txBody>
      </p:sp>
      <p:sp>
        <p:nvSpPr>
          <p:cNvPr id="1916944" name="AutoShape 47"/>
          <p:cNvSpPr>
            <a:spLocks/>
          </p:cNvSpPr>
          <p:nvPr/>
        </p:nvSpPr>
        <p:spPr bwMode="auto">
          <a:xfrm rot="-5400000">
            <a:off x="4259263" y="1643063"/>
            <a:ext cx="476250" cy="1714500"/>
          </a:xfrm>
          <a:prstGeom prst="rightBrace">
            <a:avLst>
              <a:gd name="adj1" fmla="val 30000"/>
              <a:gd name="adj2" fmla="val 50000"/>
            </a:avLst>
          </a:prstGeom>
          <a:noFill/>
          <a:ln w="19050" cap="rnd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sz="1600"/>
          </a:p>
        </p:txBody>
      </p:sp>
      <p:sp>
        <p:nvSpPr>
          <p:cNvPr id="1916945" name="Text Box 48"/>
          <p:cNvSpPr txBox="1">
            <a:spLocks noChangeArrowheads="1"/>
          </p:cNvSpPr>
          <p:nvPr/>
        </p:nvSpPr>
        <p:spPr bwMode="auto">
          <a:xfrm>
            <a:off x="7599363" y="4659313"/>
            <a:ext cx="784225" cy="517525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eaLnBrk="0" hangingPunct="0">
              <a:buClr>
                <a:schemeClr val="tx2"/>
              </a:buClr>
              <a:buSzPct val="125000"/>
            </a:pPr>
            <a:r>
              <a:rPr lang="en-US" sz="1400"/>
              <a:t>End of </a:t>
            </a:r>
          </a:p>
          <a:p>
            <a:pPr marL="342900" indent="-342900" eaLnBrk="0" hangingPunct="0">
              <a:buClr>
                <a:schemeClr val="tx2"/>
              </a:buClr>
              <a:buSzPct val="125000"/>
            </a:pPr>
            <a:r>
              <a:rPr lang="en-US" sz="1400"/>
              <a:t>Life</a:t>
            </a: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858000" y="3617913"/>
            <a:ext cx="1651000" cy="1887537"/>
            <a:chOff x="4320" y="2507"/>
            <a:chExt cx="1040" cy="1189"/>
          </a:xfrm>
        </p:grpSpPr>
        <p:sp>
          <p:nvSpPr>
            <p:cNvPr id="39990" name="AutoShape 51"/>
            <p:cNvSpPr>
              <a:spLocks noChangeArrowheads="1"/>
            </p:cNvSpPr>
            <p:nvPr/>
          </p:nvSpPr>
          <p:spPr bwMode="auto">
            <a:xfrm flipH="1">
              <a:off x="4320" y="2748"/>
              <a:ext cx="570" cy="948"/>
            </a:xfrm>
            <a:prstGeom prst="lightningBolt">
              <a:avLst/>
            </a:prstGeom>
            <a:solidFill>
              <a:schemeClr val="bg1"/>
            </a:solidFill>
            <a:ln w="1905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sz="1600"/>
            </a:p>
          </p:txBody>
        </p:sp>
        <p:sp>
          <p:nvSpPr>
            <p:cNvPr id="39991" name="Text Box 52"/>
            <p:cNvSpPr txBox="1">
              <a:spLocks noChangeArrowheads="1"/>
            </p:cNvSpPr>
            <p:nvPr/>
          </p:nvSpPr>
          <p:spPr bwMode="auto">
            <a:xfrm>
              <a:off x="4630" y="2507"/>
              <a:ext cx="460" cy="404"/>
            </a:xfrm>
            <a:prstGeom prst="rect">
              <a:avLst/>
            </a:prstGeom>
            <a:noFill/>
            <a:ln w="1905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342900" indent="-342900" eaLnBrk="0" hangingPunct="0">
                <a:buClr>
                  <a:schemeClr val="tx2"/>
                </a:buClr>
                <a:buSzPct val="125000"/>
              </a:pPr>
              <a:r>
                <a:rPr lang="en-US"/>
                <a:t>Fault</a:t>
              </a:r>
            </a:p>
            <a:p>
              <a:pPr marL="342900" indent="-342900" eaLnBrk="0" hangingPunct="0">
                <a:buClr>
                  <a:schemeClr val="tx2"/>
                </a:buClr>
                <a:buSzPct val="125000"/>
              </a:pPr>
              <a:r>
                <a:rPr lang="en-US"/>
                <a:t>Line!</a:t>
              </a:r>
            </a:p>
          </p:txBody>
        </p:sp>
        <p:sp>
          <p:nvSpPr>
            <p:cNvPr id="39992" name="Text Box 53"/>
            <p:cNvSpPr txBox="1">
              <a:spLocks noChangeArrowheads="1"/>
            </p:cNvSpPr>
            <p:nvPr/>
          </p:nvSpPr>
          <p:spPr bwMode="auto">
            <a:xfrm>
              <a:off x="5116" y="2833"/>
              <a:ext cx="24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sp>
        <p:nvSpPr>
          <p:cNvPr id="1916950" name="Text Box 54"/>
          <p:cNvSpPr txBox="1">
            <a:spLocks noChangeArrowheads="1"/>
          </p:cNvSpPr>
          <p:nvPr/>
        </p:nvSpPr>
        <p:spPr bwMode="auto">
          <a:xfrm>
            <a:off x="5789613" y="31623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1916951" name="Text Box 55"/>
          <p:cNvSpPr txBox="1">
            <a:spLocks noChangeArrowheads="1"/>
          </p:cNvSpPr>
          <p:nvPr/>
        </p:nvSpPr>
        <p:spPr bwMode="auto">
          <a:xfrm>
            <a:off x="4313238" y="31623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sp>
        <p:nvSpPr>
          <p:cNvPr id="1916952" name="Text Box 56"/>
          <p:cNvSpPr txBox="1">
            <a:spLocks noChangeArrowheads="1"/>
          </p:cNvSpPr>
          <p:nvPr/>
        </p:nvSpPr>
        <p:spPr bwMode="auto">
          <a:xfrm>
            <a:off x="3100388" y="31623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1916985" name="Text Box 49"/>
          <p:cNvSpPr txBox="1">
            <a:spLocks noChangeArrowheads="1"/>
          </p:cNvSpPr>
          <p:nvPr/>
        </p:nvSpPr>
        <p:spPr bwMode="auto">
          <a:xfrm>
            <a:off x="1371600" y="31623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A</a:t>
            </a:r>
          </a:p>
        </p:txBody>
      </p:sp>
      <p:grpSp>
        <p:nvGrpSpPr>
          <p:cNvPr id="39953" name="Group 62"/>
          <p:cNvGrpSpPr>
            <a:grpSpLocks/>
          </p:cNvGrpSpPr>
          <p:nvPr/>
        </p:nvGrpSpPr>
        <p:grpSpPr bwMode="auto">
          <a:xfrm>
            <a:off x="641350" y="3762375"/>
            <a:ext cx="2636838" cy="2105025"/>
            <a:chOff x="641351" y="3756025"/>
            <a:chExt cx="2636838" cy="2105026"/>
          </a:xfrm>
        </p:grpSpPr>
        <p:sp>
          <p:nvSpPr>
            <p:cNvPr id="1916954" name="Text Box 12"/>
            <p:cNvSpPr txBox="1">
              <a:spLocks noChangeArrowheads="1"/>
            </p:cNvSpPr>
            <p:nvPr/>
          </p:nvSpPr>
          <p:spPr bwMode="auto">
            <a:xfrm>
              <a:off x="641351" y="5214939"/>
              <a:ext cx="2532063" cy="6461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Technology Adoption</a:t>
              </a:r>
            </a:p>
            <a:p>
              <a:pPr algn="ctr" eaLnBrk="0" hangingPunct="0">
                <a:defRPr/>
              </a:pPr>
              <a:r>
                <a:rPr lang="en-US" dirty="0">
                  <a:solidFill>
                    <a:schemeClr val="tx2">
                      <a:lumMod val="75000"/>
                    </a:schemeClr>
                  </a:solidFill>
                </a:rPr>
                <a:t>Life Cycle</a:t>
              </a:r>
            </a:p>
          </p:txBody>
        </p:sp>
        <p:sp>
          <p:nvSpPr>
            <p:cNvPr id="1916955" name="Freeform 13"/>
            <p:cNvSpPr>
              <a:spLocks/>
            </p:cNvSpPr>
            <p:nvPr/>
          </p:nvSpPr>
          <p:spPr bwMode="auto">
            <a:xfrm>
              <a:off x="1563689" y="4022725"/>
              <a:ext cx="630237" cy="1176339"/>
            </a:xfrm>
            <a:custGeom>
              <a:avLst/>
              <a:gdLst>
                <a:gd name="T0" fmla="*/ 0 w 963"/>
                <a:gd name="T1" fmla="*/ 1279 h 1872"/>
                <a:gd name="T2" fmla="*/ 0 w 963"/>
                <a:gd name="T3" fmla="*/ 1871 h 1872"/>
                <a:gd name="T4" fmla="*/ 962 w 963"/>
                <a:gd name="T5" fmla="*/ 1871 h 1872"/>
                <a:gd name="T6" fmla="*/ 962 w 963"/>
                <a:gd name="T7" fmla="*/ 0 h 1872"/>
                <a:gd name="T8" fmla="*/ 902 w 963"/>
                <a:gd name="T9" fmla="*/ 10 h 1872"/>
                <a:gd name="T10" fmla="*/ 833 w 963"/>
                <a:gd name="T11" fmla="*/ 37 h 1872"/>
                <a:gd name="T12" fmla="*/ 773 w 963"/>
                <a:gd name="T13" fmla="*/ 64 h 1872"/>
                <a:gd name="T14" fmla="*/ 713 w 963"/>
                <a:gd name="T15" fmla="*/ 107 h 1872"/>
                <a:gd name="T16" fmla="*/ 617 w 963"/>
                <a:gd name="T17" fmla="*/ 179 h 1872"/>
                <a:gd name="T18" fmla="*/ 514 w 963"/>
                <a:gd name="T19" fmla="*/ 286 h 1872"/>
                <a:gd name="T20" fmla="*/ 464 w 963"/>
                <a:gd name="T21" fmla="*/ 367 h 1872"/>
                <a:gd name="T22" fmla="*/ 404 w 963"/>
                <a:gd name="T23" fmla="*/ 447 h 1872"/>
                <a:gd name="T24" fmla="*/ 361 w 963"/>
                <a:gd name="T25" fmla="*/ 565 h 1872"/>
                <a:gd name="T26" fmla="*/ 326 w 963"/>
                <a:gd name="T27" fmla="*/ 680 h 1872"/>
                <a:gd name="T28" fmla="*/ 283 w 963"/>
                <a:gd name="T29" fmla="*/ 814 h 1872"/>
                <a:gd name="T30" fmla="*/ 239 w 963"/>
                <a:gd name="T31" fmla="*/ 905 h 1872"/>
                <a:gd name="T32" fmla="*/ 180 w 963"/>
                <a:gd name="T33" fmla="*/ 1030 h 1872"/>
                <a:gd name="T34" fmla="*/ 112 w 963"/>
                <a:gd name="T35" fmla="*/ 1145 h 1872"/>
                <a:gd name="T36" fmla="*/ 9 w 963"/>
                <a:gd name="T37" fmla="*/ 1279 h 1872"/>
                <a:gd name="T38" fmla="*/ 0 w 963"/>
                <a:gd name="T39" fmla="*/ 1279 h 18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63"/>
                <a:gd name="T61" fmla="*/ 0 h 1872"/>
                <a:gd name="T62" fmla="*/ 963 w 963"/>
                <a:gd name="T63" fmla="*/ 1872 h 18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63" h="1872">
                  <a:moveTo>
                    <a:pt x="0" y="1279"/>
                  </a:moveTo>
                  <a:lnTo>
                    <a:pt x="0" y="1871"/>
                  </a:lnTo>
                  <a:lnTo>
                    <a:pt x="962" y="1871"/>
                  </a:lnTo>
                  <a:lnTo>
                    <a:pt x="962" y="0"/>
                  </a:lnTo>
                  <a:lnTo>
                    <a:pt x="902" y="10"/>
                  </a:lnTo>
                  <a:lnTo>
                    <a:pt x="833" y="37"/>
                  </a:lnTo>
                  <a:lnTo>
                    <a:pt x="773" y="64"/>
                  </a:lnTo>
                  <a:lnTo>
                    <a:pt x="713" y="107"/>
                  </a:lnTo>
                  <a:lnTo>
                    <a:pt x="617" y="179"/>
                  </a:lnTo>
                  <a:lnTo>
                    <a:pt x="514" y="286"/>
                  </a:lnTo>
                  <a:lnTo>
                    <a:pt x="464" y="367"/>
                  </a:lnTo>
                  <a:lnTo>
                    <a:pt x="404" y="447"/>
                  </a:lnTo>
                  <a:lnTo>
                    <a:pt x="361" y="565"/>
                  </a:lnTo>
                  <a:lnTo>
                    <a:pt x="326" y="680"/>
                  </a:lnTo>
                  <a:lnTo>
                    <a:pt x="283" y="814"/>
                  </a:lnTo>
                  <a:lnTo>
                    <a:pt x="239" y="905"/>
                  </a:lnTo>
                  <a:lnTo>
                    <a:pt x="180" y="1030"/>
                  </a:lnTo>
                  <a:lnTo>
                    <a:pt x="112" y="1145"/>
                  </a:lnTo>
                  <a:lnTo>
                    <a:pt x="9" y="1279"/>
                  </a:lnTo>
                  <a:lnTo>
                    <a:pt x="0" y="1279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16956" name="Freeform 14"/>
            <p:cNvSpPr>
              <a:spLocks/>
            </p:cNvSpPr>
            <p:nvPr/>
          </p:nvSpPr>
          <p:spPr bwMode="auto">
            <a:xfrm>
              <a:off x="657226" y="5084764"/>
              <a:ext cx="139700" cy="117475"/>
            </a:xfrm>
            <a:custGeom>
              <a:avLst/>
              <a:gdLst>
                <a:gd name="T0" fmla="*/ 0 w 215"/>
                <a:gd name="T1" fmla="*/ 64 h 189"/>
                <a:gd name="T2" fmla="*/ 0 w 215"/>
                <a:gd name="T3" fmla="*/ 188 h 189"/>
                <a:gd name="T4" fmla="*/ 214 w 215"/>
                <a:gd name="T5" fmla="*/ 188 h 189"/>
                <a:gd name="T6" fmla="*/ 214 w 215"/>
                <a:gd name="T7" fmla="*/ 0 h 189"/>
                <a:gd name="T8" fmla="*/ 0 w 215"/>
                <a:gd name="T9" fmla="*/ 54 h 189"/>
                <a:gd name="T10" fmla="*/ 0 w 215"/>
                <a:gd name="T11" fmla="*/ 64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5"/>
                <a:gd name="T19" fmla="*/ 0 h 189"/>
                <a:gd name="T20" fmla="*/ 215 w 215"/>
                <a:gd name="T21" fmla="*/ 189 h 1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5" h="189">
                  <a:moveTo>
                    <a:pt x="0" y="64"/>
                  </a:moveTo>
                  <a:lnTo>
                    <a:pt x="0" y="188"/>
                  </a:lnTo>
                  <a:lnTo>
                    <a:pt x="214" y="188"/>
                  </a:lnTo>
                  <a:lnTo>
                    <a:pt x="214" y="0"/>
                  </a:lnTo>
                  <a:lnTo>
                    <a:pt x="0" y="54"/>
                  </a:lnTo>
                  <a:lnTo>
                    <a:pt x="0" y="64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16957" name="Freeform 15"/>
            <p:cNvSpPr>
              <a:spLocks/>
            </p:cNvSpPr>
            <p:nvPr/>
          </p:nvSpPr>
          <p:spPr bwMode="auto">
            <a:xfrm>
              <a:off x="842964" y="4843464"/>
              <a:ext cx="460375" cy="358775"/>
            </a:xfrm>
            <a:custGeom>
              <a:avLst/>
              <a:gdLst>
                <a:gd name="T0" fmla="*/ 0 w 706"/>
                <a:gd name="T1" fmla="*/ 383 h 572"/>
                <a:gd name="T2" fmla="*/ 0 w 706"/>
                <a:gd name="T3" fmla="*/ 571 h 572"/>
                <a:gd name="T4" fmla="*/ 705 w 706"/>
                <a:gd name="T5" fmla="*/ 571 h 572"/>
                <a:gd name="T6" fmla="*/ 705 w 706"/>
                <a:gd name="T7" fmla="*/ 0 h 572"/>
                <a:gd name="T8" fmla="*/ 662 w 706"/>
                <a:gd name="T9" fmla="*/ 63 h 572"/>
                <a:gd name="T10" fmla="*/ 603 w 706"/>
                <a:gd name="T11" fmla="*/ 107 h 572"/>
                <a:gd name="T12" fmla="*/ 533 w 706"/>
                <a:gd name="T13" fmla="*/ 151 h 572"/>
                <a:gd name="T14" fmla="*/ 456 w 706"/>
                <a:gd name="T15" fmla="*/ 188 h 572"/>
                <a:gd name="T16" fmla="*/ 378 w 706"/>
                <a:gd name="T17" fmla="*/ 241 h 572"/>
                <a:gd name="T18" fmla="*/ 293 w 706"/>
                <a:gd name="T19" fmla="*/ 286 h 572"/>
                <a:gd name="T20" fmla="*/ 232 w 706"/>
                <a:gd name="T21" fmla="*/ 303 h 572"/>
                <a:gd name="T22" fmla="*/ 147 w 706"/>
                <a:gd name="T23" fmla="*/ 340 h 572"/>
                <a:gd name="T24" fmla="*/ 52 w 706"/>
                <a:gd name="T25" fmla="*/ 375 h 572"/>
                <a:gd name="T26" fmla="*/ 9 w 706"/>
                <a:gd name="T27" fmla="*/ 383 h 572"/>
                <a:gd name="T28" fmla="*/ 0 w 706"/>
                <a:gd name="T29" fmla="*/ 383 h 5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6"/>
                <a:gd name="T46" fmla="*/ 0 h 572"/>
                <a:gd name="T47" fmla="*/ 706 w 706"/>
                <a:gd name="T48" fmla="*/ 572 h 5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6" h="572">
                  <a:moveTo>
                    <a:pt x="0" y="383"/>
                  </a:moveTo>
                  <a:lnTo>
                    <a:pt x="0" y="571"/>
                  </a:lnTo>
                  <a:lnTo>
                    <a:pt x="705" y="571"/>
                  </a:lnTo>
                  <a:lnTo>
                    <a:pt x="705" y="0"/>
                  </a:lnTo>
                  <a:lnTo>
                    <a:pt x="662" y="63"/>
                  </a:lnTo>
                  <a:lnTo>
                    <a:pt x="603" y="107"/>
                  </a:lnTo>
                  <a:lnTo>
                    <a:pt x="533" y="151"/>
                  </a:lnTo>
                  <a:lnTo>
                    <a:pt x="456" y="188"/>
                  </a:lnTo>
                  <a:lnTo>
                    <a:pt x="378" y="241"/>
                  </a:lnTo>
                  <a:lnTo>
                    <a:pt x="293" y="286"/>
                  </a:lnTo>
                  <a:lnTo>
                    <a:pt x="232" y="303"/>
                  </a:lnTo>
                  <a:lnTo>
                    <a:pt x="147" y="340"/>
                  </a:lnTo>
                  <a:lnTo>
                    <a:pt x="52" y="375"/>
                  </a:lnTo>
                  <a:lnTo>
                    <a:pt x="9" y="383"/>
                  </a:lnTo>
                  <a:lnTo>
                    <a:pt x="0" y="383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16958" name="Freeform 16"/>
            <p:cNvSpPr>
              <a:spLocks/>
            </p:cNvSpPr>
            <p:nvPr/>
          </p:nvSpPr>
          <p:spPr bwMode="auto">
            <a:xfrm>
              <a:off x="2189164" y="4022725"/>
              <a:ext cx="625475" cy="1176339"/>
            </a:xfrm>
            <a:custGeom>
              <a:avLst/>
              <a:gdLst>
                <a:gd name="T0" fmla="*/ 0 w 954"/>
                <a:gd name="T1" fmla="*/ 0 h 1872"/>
                <a:gd name="T2" fmla="*/ 0 w 954"/>
                <a:gd name="T3" fmla="*/ 1871 h 1872"/>
                <a:gd name="T4" fmla="*/ 953 w 954"/>
                <a:gd name="T5" fmla="*/ 1871 h 1872"/>
                <a:gd name="T6" fmla="*/ 953 w 954"/>
                <a:gd name="T7" fmla="*/ 1279 h 1872"/>
                <a:gd name="T8" fmla="*/ 876 w 954"/>
                <a:gd name="T9" fmla="*/ 1172 h 1872"/>
                <a:gd name="T10" fmla="*/ 824 w 954"/>
                <a:gd name="T11" fmla="*/ 1100 h 1872"/>
                <a:gd name="T12" fmla="*/ 781 w 954"/>
                <a:gd name="T13" fmla="*/ 1030 h 1872"/>
                <a:gd name="T14" fmla="*/ 747 w 954"/>
                <a:gd name="T15" fmla="*/ 939 h 1872"/>
                <a:gd name="T16" fmla="*/ 704 w 954"/>
                <a:gd name="T17" fmla="*/ 832 h 1872"/>
                <a:gd name="T18" fmla="*/ 678 w 954"/>
                <a:gd name="T19" fmla="*/ 734 h 1872"/>
                <a:gd name="T20" fmla="*/ 643 w 954"/>
                <a:gd name="T21" fmla="*/ 626 h 1872"/>
                <a:gd name="T22" fmla="*/ 601 w 954"/>
                <a:gd name="T23" fmla="*/ 538 h 1872"/>
                <a:gd name="T24" fmla="*/ 558 w 954"/>
                <a:gd name="T25" fmla="*/ 431 h 1872"/>
                <a:gd name="T26" fmla="*/ 514 w 954"/>
                <a:gd name="T27" fmla="*/ 359 h 1872"/>
                <a:gd name="T28" fmla="*/ 455 w 954"/>
                <a:gd name="T29" fmla="*/ 270 h 1872"/>
                <a:gd name="T30" fmla="*/ 378 w 954"/>
                <a:gd name="T31" fmla="*/ 179 h 1872"/>
                <a:gd name="T32" fmla="*/ 300 w 954"/>
                <a:gd name="T33" fmla="*/ 125 h 1872"/>
                <a:gd name="T34" fmla="*/ 223 w 954"/>
                <a:gd name="T35" fmla="*/ 72 h 1872"/>
                <a:gd name="T36" fmla="*/ 129 w 954"/>
                <a:gd name="T37" fmla="*/ 27 h 1872"/>
                <a:gd name="T38" fmla="*/ 0 w 954"/>
                <a:gd name="T39" fmla="*/ 0 h 1872"/>
                <a:gd name="T40" fmla="*/ 0 w 954"/>
                <a:gd name="T41" fmla="*/ 64 h 1872"/>
                <a:gd name="T42" fmla="*/ 0 w 954"/>
                <a:gd name="T43" fmla="*/ 0 h 187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54"/>
                <a:gd name="T67" fmla="*/ 0 h 1872"/>
                <a:gd name="T68" fmla="*/ 954 w 954"/>
                <a:gd name="T69" fmla="*/ 1872 h 187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54" h="1872">
                  <a:moveTo>
                    <a:pt x="0" y="0"/>
                  </a:moveTo>
                  <a:lnTo>
                    <a:pt x="0" y="1871"/>
                  </a:lnTo>
                  <a:lnTo>
                    <a:pt x="953" y="1871"/>
                  </a:lnTo>
                  <a:lnTo>
                    <a:pt x="953" y="1279"/>
                  </a:lnTo>
                  <a:lnTo>
                    <a:pt x="876" y="1172"/>
                  </a:lnTo>
                  <a:lnTo>
                    <a:pt x="824" y="1100"/>
                  </a:lnTo>
                  <a:lnTo>
                    <a:pt x="781" y="1030"/>
                  </a:lnTo>
                  <a:lnTo>
                    <a:pt x="747" y="939"/>
                  </a:lnTo>
                  <a:lnTo>
                    <a:pt x="704" y="832"/>
                  </a:lnTo>
                  <a:lnTo>
                    <a:pt x="678" y="734"/>
                  </a:lnTo>
                  <a:lnTo>
                    <a:pt x="643" y="626"/>
                  </a:lnTo>
                  <a:lnTo>
                    <a:pt x="601" y="538"/>
                  </a:lnTo>
                  <a:lnTo>
                    <a:pt x="558" y="431"/>
                  </a:lnTo>
                  <a:lnTo>
                    <a:pt x="514" y="359"/>
                  </a:lnTo>
                  <a:lnTo>
                    <a:pt x="455" y="270"/>
                  </a:lnTo>
                  <a:lnTo>
                    <a:pt x="378" y="179"/>
                  </a:lnTo>
                  <a:lnTo>
                    <a:pt x="300" y="125"/>
                  </a:lnTo>
                  <a:lnTo>
                    <a:pt x="223" y="72"/>
                  </a:lnTo>
                  <a:lnTo>
                    <a:pt x="129" y="27"/>
                  </a:lnTo>
                  <a:lnTo>
                    <a:pt x="0" y="0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16959" name="Freeform 17"/>
            <p:cNvSpPr>
              <a:spLocks/>
            </p:cNvSpPr>
            <p:nvPr/>
          </p:nvSpPr>
          <p:spPr bwMode="auto">
            <a:xfrm>
              <a:off x="2811464" y="4833939"/>
              <a:ext cx="466725" cy="365125"/>
            </a:xfrm>
            <a:custGeom>
              <a:avLst/>
              <a:gdLst>
                <a:gd name="T0" fmla="*/ 0 w 714"/>
                <a:gd name="T1" fmla="*/ 0 h 582"/>
                <a:gd name="T2" fmla="*/ 0 w 714"/>
                <a:gd name="T3" fmla="*/ 9 h 582"/>
                <a:gd name="T4" fmla="*/ 0 w 714"/>
                <a:gd name="T5" fmla="*/ 581 h 582"/>
                <a:gd name="T6" fmla="*/ 713 w 714"/>
                <a:gd name="T7" fmla="*/ 581 h 582"/>
                <a:gd name="T8" fmla="*/ 713 w 714"/>
                <a:gd name="T9" fmla="*/ 410 h 582"/>
                <a:gd name="T10" fmla="*/ 584 w 714"/>
                <a:gd name="T11" fmla="*/ 375 h 582"/>
                <a:gd name="T12" fmla="*/ 438 w 714"/>
                <a:gd name="T13" fmla="*/ 303 h 582"/>
                <a:gd name="T14" fmla="*/ 266 w 714"/>
                <a:gd name="T15" fmla="*/ 222 h 582"/>
                <a:gd name="T16" fmla="*/ 145 w 714"/>
                <a:gd name="T17" fmla="*/ 134 h 582"/>
                <a:gd name="T18" fmla="*/ 34 w 714"/>
                <a:gd name="T19" fmla="*/ 44 h 582"/>
                <a:gd name="T20" fmla="*/ 9 w 714"/>
                <a:gd name="T21" fmla="*/ 9 h 582"/>
                <a:gd name="T22" fmla="*/ 0 w 714"/>
                <a:gd name="T23" fmla="*/ 0 h 5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4"/>
                <a:gd name="T37" fmla="*/ 0 h 582"/>
                <a:gd name="T38" fmla="*/ 714 w 714"/>
                <a:gd name="T39" fmla="*/ 582 h 58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4" h="582">
                  <a:moveTo>
                    <a:pt x="0" y="0"/>
                  </a:moveTo>
                  <a:lnTo>
                    <a:pt x="0" y="9"/>
                  </a:lnTo>
                  <a:lnTo>
                    <a:pt x="0" y="581"/>
                  </a:lnTo>
                  <a:lnTo>
                    <a:pt x="713" y="581"/>
                  </a:lnTo>
                  <a:lnTo>
                    <a:pt x="713" y="410"/>
                  </a:lnTo>
                  <a:lnTo>
                    <a:pt x="584" y="375"/>
                  </a:lnTo>
                  <a:lnTo>
                    <a:pt x="438" y="303"/>
                  </a:lnTo>
                  <a:lnTo>
                    <a:pt x="266" y="222"/>
                  </a:lnTo>
                  <a:lnTo>
                    <a:pt x="145" y="134"/>
                  </a:lnTo>
                  <a:lnTo>
                    <a:pt x="34" y="44"/>
                  </a:lnTo>
                  <a:lnTo>
                    <a:pt x="9" y="9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 sz="16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grpSp>
          <p:nvGrpSpPr>
            <p:cNvPr id="39962" name="Group 18"/>
            <p:cNvGrpSpPr>
              <a:grpSpLocks/>
            </p:cNvGrpSpPr>
            <p:nvPr/>
          </p:nvGrpSpPr>
          <p:grpSpPr bwMode="auto">
            <a:xfrm>
              <a:off x="1009651" y="4799013"/>
              <a:ext cx="246063" cy="361950"/>
              <a:chOff x="1245" y="2727"/>
              <a:chExt cx="230" cy="353"/>
            </a:xfrm>
          </p:grpSpPr>
          <p:grpSp>
            <p:nvGrpSpPr>
              <p:cNvPr id="39966" name="Group 19"/>
              <p:cNvGrpSpPr>
                <a:grpSpLocks/>
              </p:cNvGrpSpPr>
              <p:nvPr/>
            </p:nvGrpSpPr>
            <p:grpSpPr bwMode="auto">
              <a:xfrm>
                <a:off x="1307" y="3003"/>
                <a:ext cx="98" cy="77"/>
                <a:chOff x="1307" y="3003"/>
                <a:chExt cx="98" cy="77"/>
              </a:xfrm>
            </p:grpSpPr>
            <p:grpSp>
              <p:nvGrpSpPr>
                <p:cNvPr id="39973" name="Group 20"/>
                <p:cNvGrpSpPr>
                  <a:grpSpLocks/>
                </p:cNvGrpSpPr>
                <p:nvPr/>
              </p:nvGrpSpPr>
              <p:grpSpPr bwMode="auto">
                <a:xfrm>
                  <a:off x="1307" y="3003"/>
                  <a:ext cx="98" cy="77"/>
                  <a:chOff x="1307" y="3003"/>
                  <a:chExt cx="98" cy="77"/>
                </a:xfrm>
              </p:grpSpPr>
              <p:grpSp>
                <p:nvGrpSpPr>
                  <p:cNvPr id="39979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1333" y="3068"/>
                    <a:ext cx="51" cy="12"/>
                    <a:chOff x="1333" y="3068"/>
                    <a:chExt cx="51" cy="12"/>
                  </a:xfrm>
                </p:grpSpPr>
                <p:sp>
                  <p:nvSpPr>
                    <p:cNvPr id="1916964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1334" y="3068"/>
                      <a:ext cx="50" cy="12"/>
                    </a:xfrm>
                    <a:custGeom>
                      <a:avLst/>
                      <a:gdLst>
                        <a:gd name="T0" fmla="*/ 0 w 51"/>
                        <a:gd name="T1" fmla="*/ 0 h 12"/>
                        <a:gd name="T2" fmla="*/ 10 w 51"/>
                        <a:gd name="T3" fmla="*/ 9 h 12"/>
                        <a:gd name="T4" fmla="*/ 12 w 51"/>
                        <a:gd name="T5" fmla="*/ 9 h 12"/>
                        <a:gd name="T6" fmla="*/ 13 w 51"/>
                        <a:gd name="T7" fmla="*/ 9 h 12"/>
                        <a:gd name="T8" fmla="*/ 14 w 51"/>
                        <a:gd name="T9" fmla="*/ 10 h 12"/>
                        <a:gd name="T10" fmla="*/ 15 w 51"/>
                        <a:gd name="T11" fmla="*/ 10 h 12"/>
                        <a:gd name="T12" fmla="*/ 18 w 51"/>
                        <a:gd name="T13" fmla="*/ 10 h 12"/>
                        <a:gd name="T14" fmla="*/ 19 w 51"/>
                        <a:gd name="T15" fmla="*/ 10 h 12"/>
                        <a:gd name="T16" fmla="*/ 21 w 51"/>
                        <a:gd name="T17" fmla="*/ 10 h 12"/>
                        <a:gd name="T18" fmla="*/ 23 w 51"/>
                        <a:gd name="T19" fmla="*/ 11 h 12"/>
                        <a:gd name="T20" fmla="*/ 25 w 51"/>
                        <a:gd name="T21" fmla="*/ 11 h 12"/>
                        <a:gd name="T22" fmla="*/ 26 w 51"/>
                        <a:gd name="T23" fmla="*/ 11 h 12"/>
                        <a:gd name="T24" fmla="*/ 28 w 51"/>
                        <a:gd name="T25" fmla="*/ 11 h 12"/>
                        <a:gd name="T26" fmla="*/ 30 w 51"/>
                        <a:gd name="T27" fmla="*/ 10 h 12"/>
                        <a:gd name="T28" fmla="*/ 32 w 51"/>
                        <a:gd name="T29" fmla="*/ 10 h 12"/>
                        <a:gd name="T30" fmla="*/ 33 w 51"/>
                        <a:gd name="T31" fmla="*/ 10 h 12"/>
                        <a:gd name="T32" fmla="*/ 35 w 51"/>
                        <a:gd name="T33" fmla="*/ 10 h 12"/>
                        <a:gd name="T34" fmla="*/ 37 w 51"/>
                        <a:gd name="T35" fmla="*/ 10 h 12"/>
                        <a:gd name="T36" fmla="*/ 39 w 51"/>
                        <a:gd name="T37" fmla="*/ 9 h 12"/>
                        <a:gd name="T38" fmla="*/ 40 w 51"/>
                        <a:gd name="T39" fmla="*/ 9 h 12"/>
                        <a:gd name="T40" fmla="*/ 40 w 51"/>
                        <a:gd name="T41" fmla="*/ 9 h 12"/>
                        <a:gd name="T42" fmla="*/ 40 w 51"/>
                        <a:gd name="T43" fmla="*/ 8 h 12"/>
                        <a:gd name="T44" fmla="*/ 50 w 51"/>
                        <a:gd name="T45" fmla="*/ 0 h 12"/>
                        <a:gd name="T46" fmla="*/ 0 w 51"/>
                        <a:gd name="T47" fmla="*/ 0 h 12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w 51"/>
                        <a:gd name="T73" fmla="*/ 0 h 12"/>
                        <a:gd name="T74" fmla="*/ 51 w 51"/>
                        <a:gd name="T75" fmla="*/ 12 h 12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T72" t="T73" r="T74" b="T75"/>
                      <a:pathLst>
                        <a:path w="51" h="12">
                          <a:moveTo>
                            <a:pt x="0" y="0"/>
                          </a:moveTo>
                          <a:lnTo>
                            <a:pt x="10" y="9"/>
                          </a:lnTo>
                          <a:lnTo>
                            <a:pt x="12" y="9"/>
                          </a:lnTo>
                          <a:lnTo>
                            <a:pt x="13" y="9"/>
                          </a:lnTo>
                          <a:lnTo>
                            <a:pt x="14" y="10"/>
                          </a:lnTo>
                          <a:lnTo>
                            <a:pt x="15" y="10"/>
                          </a:lnTo>
                          <a:lnTo>
                            <a:pt x="18" y="10"/>
                          </a:lnTo>
                          <a:lnTo>
                            <a:pt x="19" y="10"/>
                          </a:lnTo>
                          <a:lnTo>
                            <a:pt x="21" y="10"/>
                          </a:lnTo>
                          <a:lnTo>
                            <a:pt x="23" y="11"/>
                          </a:lnTo>
                          <a:lnTo>
                            <a:pt x="25" y="11"/>
                          </a:lnTo>
                          <a:lnTo>
                            <a:pt x="26" y="11"/>
                          </a:lnTo>
                          <a:lnTo>
                            <a:pt x="28" y="11"/>
                          </a:lnTo>
                          <a:lnTo>
                            <a:pt x="30" y="10"/>
                          </a:lnTo>
                          <a:lnTo>
                            <a:pt x="32" y="10"/>
                          </a:lnTo>
                          <a:lnTo>
                            <a:pt x="33" y="10"/>
                          </a:lnTo>
                          <a:lnTo>
                            <a:pt x="35" y="10"/>
                          </a:lnTo>
                          <a:lnTo>
                            <a:pt x="37" y="10"/>
                          </a:lnTo>
                          <a:lnTo>
                            <a:pt x="39" y="9"/>
                          </a:lnTo>
                          <a:lnTo>
                            <a:pt x="40" y="9"/>
                          </a:lnTo>
                          <a:lnTo>
                            <a:pt x="40" y="8"/>
                          </a:lnTo>
                          <a:lnTo>
                            <a:pt x="50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1916965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1343" y="3068"/>
                      <a:ext cx="19" cy="12"/>
                    </a:xfrm>
                    <a:custGeom>
                      <a:avLst/>
                      <a:gdLst>
                        <a:gd name="T0" fmla="*/ 0 w 19"/>
                        <a:gd name="T1" fmla="*/ 0 h 12"/>
                        <a:gd name="T2" fmla="*/ 5 w 19"/>
                        <a:gd name="T3" fmla="*/ 10 h 12"/>
                        <a:gd name="T4" fmla="*/ 6 w 19"/>
                        <a:gd name="T5" fmla="*/ 10 h 12"/>
                        <a:gd name="T6" fmla="*/ 8 w 19"/>
                        <a:gd name="T7" fmla="*/ 10 h 12"/>
                        <a:gd name="T8" fmla="*/ 9 w 19"/>
                        <a:gd name="T9" fmla="*/ 10 h 12"/>
                        <a:gd name="T10" fmla="*/ 10 w 19"/>
                        <a:gd name="T11" fmla="*/ 10 h 12"/>
                        <a:gd name="T12" fmla="*/ 12 w 19"/>
                        <a:gd name="T13" fmla="*/ 11 h 12"/>
                        <a:gd name="T14" fmla="*/ 14 w 19"/>
                        <a:gd name="T15" fmla="*/ 11 h 12"/>
                        <a:gd name="T16" fmla="*/ 15 w 19"/>
                        <a:gd name="T17" fmla="*/ 11 h 12"/>
                        <a:gd name="T18" fmla="*/ 16 w 19"/>
                        <a:gd name="T19" fmla="*/ 11 h 12"/>
                        <a:gd name="T20" fmla="*/ 18 w 19"/>
                        <a:gd name="T21" fmla="*/ 0 h 12"/>
                        <a:gd name="T22" fmla="*/ 0 w 19"/>
                        <a:gd name="T23" fmla="*/ 0 h 12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19"/>
                        <a:gd name="T37" fmla="*/ 0 h 12"/>
                        <a:gd name="T38" fmla="*/ 19 w 19"/>
                        <a:gd name="T39" fmla="*/ 12 h 12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19" h="12">
                          <a:moveTo>
                            <a:pt x="0" y="0"/>
                          </a:moveTo>
                          <a:lnTo>
                            <a:pt x="5" y="10"/>
                          </a:lnTo>
                          <a:lnTo>
                            <a:pt x="6" y="10"/>
                          </a:lnTo>
                          <a:lnTo>
                            <a:pt x="8" y="10"/>
                          </a:lnTo>
                          <a:lnTo>
                            <a:pt x="9" y="10"/>
                          </a:lnTo>
                          <a:lnTo>
                            <a:pt x="10" y="10"/>
                          </a:lnTo>
                          <a:lnTo>
                            <a:pt x="12" y="11"/>
                          </a:lnTo>
                          <a:lnTo>
                            <a:pt x="14" y="11"/>
                          </a:lnTo>
                          <a:lnTo>
                            <a:pt x="15" y="11"/>
                          </a:lnTo>
                          <a:lnTo>
                            <a:pt x="16" y="11"/>
                          </a:lnTo>
                          <a:lnTo>
                            <a:pt x="18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404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  <p:grpSp>
                <p:nvGrpSpPr>
                  <p:cNvPr id="39980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307" y="3003"/>
                    <a:ext cx="98" cy="62"/>
                    <a:chOff x="1307" y="3003"/>
                    <a:chExt cx="98" cy="62"/>
                  </a:xfrm>
                </p:grpSpPr>
                <p:sp>
                  <p:nvSpPr>
                    <p:cNvPr id="1916967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1307" y="3003"/>
                      <a:ext cx="98" cy="62"/>
                    </a:xfrm>
                    <a:custGeom>
                      <a:avLst/>
                      <a:gdLst>
                        <a:gd name="T0" fmla="*/ 2 w 98"/>
                        <a:gd name="T1" fmla="*/ 2 h 62"/>
                        <a:gd name="T2" fmla="*/ 2 w 98"/>
                        <a:gd name="T3" fmla="*/ 4 h 62"/>
                        <a:gd name="T4" fmla="*/ 2 w 98"/>
                        <a:gd name="T5" fmla="*/ 7 h 62"/>
                        <a:gd name="T6" fmla="*/ 0 w 98"/>
                        <a:gd name="T7" fmla="*/ 10 h 62"/>
                        <a:gd name="T8" fmla="*/ 2 w 98"/>
                        <a:gd name="T9" fmla="*/ 12 h 62"/>
                        <a:gd name="T10" fmla="*/ 2 w 98"/>
                        <a:gd name="T11" fmla="*/ 13 h 62"/>
                        <a:gd name="T12" fmla="*/ 2 w 98"/>
                        <a:gd name="T13" fmla="*/ 16 h 62"/>
                        <a:gd name="T14" fmla="*/ 2 w 98"/>
                        <a:gd name="T15" fmla="*/ 18 h 62"/>
                        <a:gd name="T16" fmla="*/ 0 w 98"/>
                        <a:gd name="T17" fmla="*/ 20 h 62"/>
                        <a:gd name="T18" fmla="*/ 2 w 98"/>
                        <a:gd name="T19" fmla="*/ 22 h 62"/>
                        <a:gd name="T20" fmla="*/ 2 w 98"/>
                        <a:gd name="T21" fmla="*/ 23 h 62"/>
                        <a:gd name="T22" fmla="*/ 2 w 98"/>
                        <a:gd name="T23" fmla="*/ 26 h 62"/>
                        <a:gd name="T24" fmla="*/ 2 w 98"/>
                        <a:gd name="T25" fmla="*/ 28 h 62"/>
                        <a:gd name="T26" fmla="*/ 0 w 98"/>
                        <a:gd name="T27" fmla="*/ 30 h 62"/>
                        <a:gd name="T28" fmla="*/ 2 w 98"/>
                        <a:gd name="T29" fmla="*/ 31 h 62"/>
                        <a:gd name="T30" fmla="*/ 4 w 98"/>
                        <a:gd name="T31" fmla="*/ 34 h 62"/>
                        <a:gd name="T32" fmla="*/ 4 w 98"/>
                        <a:gd name="T33" fmla="*/ 37 h 62"/>
                        <a:gd name="T34" fmla="*/ 2 w 98"/>
                        <a:gd name="T35" fmla="*/ 39 h 62"/>
                        <a:gd name="T36" fmla="*/ 2 w 98"/>
                        <a:gd name="T37" fmla="*/ 40 h 62"/>
                        <a:gd name="T38" fmla="*/ 5 w 98"/>
                        <a:gd name="T39" fmla="*/ 42 h 62"/>
                        <a:gd name="T40" fmla="*/ 12 w 98"/>
                        <a:gd name="T41" fmla="*/ 48 h 62"/>
                        <a:gd name="T42" fmla="*/ 17 w 98"/>
                        <a:gd name="T43" fmla="*/ 54 h 62"/>
                        <a:gd name="T44" fmla="*/ 23 w 98"/>
                        <a:gd name="T45" fmla="*/ 57 h 62"/>
                        <a:gd name="T46" fmla="*/ 32 w 98"/>
                        <a:gd name="T47" fmla="*/ 60 h 62"/>
                        <a:gd name="T48" fmla="*/ 42 w 98"/>
                        <a:gd name="T49" fmla="*/ 61 h 62"/>
                        <a:gd name="T50" fmla="*/ 56 w 98"/>
                        <a:gd name="T51" fmla="*/ 61 h 62"/>
                        <a:gd name="T52" fmla="*/ 66 w 98"/>
                        <a:gd name="T53" fmla="*/ 60 h 62"/>
                        <a:gd name="T54" fmla="*/ 74 w 98"/>
                        <a:gd name="T55" fmla="*/ 58 h 62"/>
                        <a:gd name="T56" fmla="*/ 79 w 98"/>
                        <a:gd name="T57" fmla="*/ 57 h 62"/>
                        <a:gd name="T58" fmla="*/ 82 w 98"/>
                        <a:gd name="T59" fmla="*/ 54 h 62"/>
                        <a:gd name="T60" fmla="*/ 92 w 98"/>
                        <a:gd name="T61" fmla="*/ 42 h 62"/>
                        <a:gd name="T62" fmla="*/ 95 w 98"/>
                        <a:gd name="T63" fmla="*/ 39 h 62"/>
                        <a:gd name="T64" fmla="*/ 95 w 98"/>
                        <a:gd name="T65" fmla="*/ 37 h 62"/>
                        <a:gd name="T66" fmla="*/ 93 w 98"/>
                        <a:gd name="T67" fmla="*/ 33 h 62"/>
                        <a:gd name="T68" fmla="*/ 93 w 98"/>
                        <a:gd name="T69" fmla="*/ 31 h 62"/>
                        <a:gd name="T70" fmla="*/ 95 w 98"/>
                        <a:gd name="T71" fmla="*/ 30 h 62"/>
                        <a:gd name="T72" fmla="*/ 97 w 98"/>
                        <a:gd name="T73" fmla="*/ 28 h 62"/>
                        <a:gd name="T74" fmla="*/ 95 w 98"/>
                        <a:gd name="T75" fmla="*/ 26 h 62"/>
                        <a:gd name="T76" fmla="*/ 95 w 98"/>
                        <a:gd name="T77" fmla="*/ 24 h 62"/>
                        <a:gd name="T78" fmla="*/ 93 w 98"/>
                        <a:gd name="T79" fmla="*/ 22 h 62"/>
                        <a:gd name="T80" fmla="*/ 95 w 98"/>
                        <a:gd name="T81" fmla="*/ 21 h 62"/>
                        <a:gd name="T82" fmla="*/ 95 w 98"/>
                        <a:gd name="T83" fmla="*/ 19 h 62"/>
                        <a:gd name="T84" fmla="*/ 95 w 98"/>
                        <a:gd name="T85" fmla="*/ 16 h 62"/>
                        <a:gd name="T86" fmla="*/ 95 w 98"/>
                        <a:gd name="T87" fmla="*/ 14 h 62"/>
                        <a:gd name="T88" fmla="*/ 93 w 98"/>
                        <a:gd name="T89" fmla="*/ 12 h 62"/>
                        <a:gd name="T90" fmla="*/ 95 w 98"/>
                        <a:gd name="T91" fmla="*/ 10 h 62"/>
                        <a:gd name="T92" fmla="*/ 97 w 98"/>
                        <a:gd name="T93" fmla="*/ 7 h 62"/>
                        <a:gd name="T94" fmla="*/ 95 w 98"/>
                        <a:gd name="T95" fmla="*/ 5 h 62"/>
                        <a:gd name="T96" fmla="*/ 95 w 98"/>
                        <a:gd name="T97" fmla="*/ 4 h 62"/>
                        <a:gd name="T98" fmla="*/ 95 w 98"/>
                        <a:gd name="T99" fmla="*/ 2 h 62"/>
                        <a:gd name="T100" fmla="*/ 2 w 98"/>
                        <a:gd name="T101" fmla="*/ 0 h 62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w 98"/>
                        <a:gd name="T154" fmla="*/ 0 h 62"/>
                        <a:gd name="T155" fmla="*/ 98 w 98"/>
                        <a:gd name="T156" fmla="*/ 62 h 62"/>
                      </a:gdLst>
                      <a:ahLst/>
                      <a:cxnLst>
                        <a:cxn ang="T102">
                          <a:pos x="T0" y="T1"/>
                        </a:cxn>
                        <a:cxn ang="T103">
                          <a:pos x="T2" y="T3"/>
                        </a:cxn>
                        <a:cxn ang="T104">
                          <a:pos x="T4" y="T5"/>
                        </a:cxn>
                        <a:cxn ang="T105">
                          <a:pos x="T6" y="T7"/>
                        </a:cxn>
                        <a:cxn ang="T106">
                          <a:pos x="T8" y="T9"/>
                        </a:cxn>
                        <a:cxn ang="T107">
                          <a:pos x="T10" y="T11"/>
                        </a:cxn>
                        <a:cxn ang="T108">
                          <a:pos x="T12" y="T13"/>
                        </a:cxn>
                        <a:cxn ang="T109">
                          <a:pos x="T14" y="T15"/>
                        </a:cxn>
                        <a:cxn ang="T110">
                          <a:pos x="T16" y="T17"/>
                        </a:cxn>
                        <a:cxn ang="T111">
                          <a:pos x="T18" y="T19"/>
                        </a:cxn>
                        <a:cxn ang="T112">
                          <a:pos x="T20" y="T21"/>
                        </a:cxn>
                        <a:cxn ang="T113">
                          <a:pos x="T22" y="T23"/>
                        </a:cxn>
                        <a:cxn ang="T114">
                          <a:pos x="T24" y="T25"/>
                        </a:cxn>
                        <a:cxn ang="T115">
                          <a:pos x="T26" y="T27"/>
                        </a:cxn>
                        <a:cxn ang="T116">
                          <a:pos x="T28" y="T29"/>
                        </a:cxn>
                        <a:cxn ang="T117">
                          <a:pos x="T30" y="T31"/>
                        </a:cxn>
                        <a:cxn ang="T118">
                          <a:pos x="T32" y="T33"/>
                        </a:cxn>
                        <a:cxn ang="T119">
                          <a:pos x="T34" y="T35"/>
                        </a:cxn>
                        <a:cxn ang="T120">
                          <a:pos x="T36" y="T37"/>
                        </a:cxn>
                        <a:cxn ang="T121">
                          <a:pos x="T38" y="T39"/>
                        </a:cxn>
                        <a:cxn ang="T122">
                          <a:pos x="T40" y="T41"/>
                        </a:cxn>
                        <a:cxn ang="T123">
                          <a:pos x="T42" y="T43"/>
                        </a:cxn>
                        <a:cxn ang="T124">
                          <a:pos x="T44" y="T45"/>
                        </a:cxn>
                        <a:cxn ang="T125">
                          <a:pos x="T46" y="T47"/>
                        </a:cxn>
                        <a:cxn ang="T126">
                          <a:pos x="T48" y="T49"/>
                        </a:cxn>
                        <a:cxn ang="T127">
                          <a:pos x="T50" y="T51"/>
                        </a:cxn>
                        <a:cxn ang="T128">
                          <a:pos x="T52" y="T53"/>
                        </a:cxn>
                        <a:cxn ang="T129">
                          <a:pos x="T54" y="T55"/>
                        </a:cxn>
                        <a:cxn ang="T130">
                          <a:pos x="T56" y="T57"/>
                        </a:cxn>
                        <a:cxn ang="T131">
                          <a:pos x="T58" y="T59"/>
                        </a:cxn>
                        <a:cxn ang="T132">
                          <a:pos x="T60" y="T61"/>
                        </a:cxn>
                        <a:cxn ang="T133">
                          <a:pos x="T62" y="T63"/>
                        </a:cxn>
                        <a:cxn ang="T134">
                          <a:pos x="T64" y="T65"/>
                        </a:cxn>
                        <a:cxn ang="T135">
                          <a:pos x="T66" y="T67"/>
                        </a:cxn>
                        <a:cxn ang="T136">
                          <a:pos x="T68" y="T69"/>
                        </a:cxn>
                        <a:cxn ang="T137">
                          <a:pos x="T70" y="T71"/>
                        </a:cxn>
                        <a:cxn ang="T138">
                          <a:pos x="T72" y="T73"/>
                        </a:cxn>
                        <a:cxn ang="T139">
                          <a:pos x="T74" y="T75"/>
                        </a:cxn>
                        <a:cxn ang="T140">
                          <a:pos x="T76" y="T77"/>
                        </a:cxn>
                        <a:cxn ang="T141">
                          <a:pos x="T78" y="T79"/>
                        </a:cxn>
                        <a:cxn ang="T142">
                          <a:pos x="T80" y="T81"/>
                        </a:cxn>
                        <a:cxn ang="T143">
                          <a:pos x="T82" y="T83"/>
                        </a:cxn>
                        <a:cxn ang="T144">
                          <a:pos x="T84" y="T85"/>
                        </a:cxn>
                        <a:cxn ang="T145">
                          <a:pos x="T86" y="T87"/>
                        </a:cxn>
                        <a:cxn ang="T146">
                          <a:pos x="T88" y="T89"/>
                        </a:cxn>
                        <a:cxn ang="T147">
                          <a:pos x="T90" y="T91"/>
                        </a:cxn>
                        <a:cxn ang="T148">
                          <a:pos x="T92" y="T93"/>
                        </a:cxn>
                        <a:cxn ang="T149">
                          <a:pos x="T94" y="T95"/>
                        </a:cxn>
                        <a:cxn ang="T150">
                          <a:pos x="T96" y="T97"/>
                        </a:cxn>
                        <a:cxn ang="T151">
                          <a:pos x="T98" y="T99"/>
                        </a:cxn>
                        <a:cxn ang="T152">
                          <a:pos x="T100" y="T101"/>
                        </a:cxn>
                      </a:cxnLst>
                      <a:rect l="T153" t="T154" r="T155" b="T156"/>
                      <a:pathLst>
                        <a:path w="98" h="62">
                          <a:moveTo>
                            <a:pt x="2" y="0"/>
                          </a:move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2" y="4"/>
                          </a:lnTo>
                          <a:lnTo>
                            <a:pt x="2" y="6"/>
                          </a:lnTo>
                          <a:lnTo>
                            <a:pt x="2" y="7"/>
                          </a:lnTo>
                          <a:lnTo>
                            <a:pt x="2" y="8"/>
                          </a:lnTo>
                          <a:lnTo>
                            <a:pt x="0" y="10"/>
                          </a:lnTo>
                          <a:lnTo>
                            <a:pt x="0" y="11"/>
                          </a:lnTo>
                          <a:lnTo>
                            <a:pt x="2" y="12"/>
                          </a:lnTo>
                          <a:lnTo>
                            <a:pt x="2" y="13"/>
                          </a:lnTo>
                          <a:lnTo>
                            <a:pt x="4" y="15"/>
                          </a:lnTo>
                          <a:lnTo>
                            <a:pt x="2" y="16"/>
                          </a:lnTo>
                          <a:lnTo>
                            <a:pt x="2" y="17"/>
                          </a:lnTo>
                          <a:lnTo>
                            <a:pt x="2" y="18"/>
                          </a:lnTo>
                          <a:lnTo>
                            <a:pt x="0" y="19"/>
                          </a:lnTo>
                          <a:lnTo>
                            <a:pt x="0" y="20"/>
                          </a:lnTo>
                          <a:lnTo>
                            <a:pt x="2" y="21"/>
                          </a:lnTo>
                          <a:lnTo>
                            <a:pt x="2" y="22"/>
                          </a:lnTo>
                          <a:lnTo>
                            <a:pt x="2" y="23"/>
                          </a:lnTo>
                          <a:lnTo>
                            <a:pt x="4" y="24"/>
                          </a:lnTo>
                          <a:lnTo>
                            <a:pt x="2" y="26"/>
                          </a:lnTo>
                          <a:lnTo>
                            <a:pt x="2" y="27"/>
                          </a:lnTo>
                          <a:lnTo>
                            <a:pt x="2" y="28"/>
                          </a:lnTo>
                          <a:lnTo>
                            <a:pt x="0" y="29"/>
                          </a:lnTo>
                          <a:lnTo>
                            <a:pt x="0" y="30"/>
                          </a:lnTo>
                          <a:lnTo>
                            <a:pt x="0" y="31"/>
                          </a:lnTo>
                          <a:lnTo>
                            <a:pt x="2" y="31"/>
                          </a:lnTo>
                          <a:lnTo>
                            <a:pt x="2" y="32"/>
                          </a:lnTo>
                          <a:lnTo>
                            <a:pt x="4" y="34"/>
                          </a:lnTo>
                          <a:lnTo>
                            <a:pt x="4" y="35"/>
                          </a:lnTo>
                          <a:lnTo>
                            <a:pt x="4" y="37"/>
                          </a:lnTo>
                          <a:lnTo>
                            <a:pt x="2" y="38"/>
                          </a:lnTo>
                          <a:lnTo>
                            <a:pt x="2" y="39"/>
                          </a:lnTo>
                          <a:lnTo>
                            <a:pt x="2" y="40"/>
                          </a:lnTo>
                          <a:lnTo>
                            <a:pt x="2" y="41"/>
                          </a:lnTo>
                          <a:lnTo>
                            <a:pt x="5" y="42"/>
                          </a:lnTo>
                          <a:lnTo>
                            <a:pt x="7" y="45"/>
                          </a:lnTo>
                          <a:lnTo>
                            <a:pt x="12" y="48"/>
                          </a:lnTo>
                          <a:lnTo>
                            <a:pt x="15" y="52"/>
                          </a:lnTo>
                          <a:lnTo>
                            <a:pt x="17" y="54"/>
                          </a:lnTo>
                          <a:lnTo>
                            <a:pt x="20" y="55"/>
                          </a:lnTo>
                          <a:lnTo>
                            <a:pt x="23" y="57"/>
                          </a:lnTo>
                          <a:lnTo>
                            <a:pt x="27" y="58"/>
                          </a:lnTo>
                          <a:lnTo>
                            <a:pt x="32" y="60"/>
                          </a:lnTo>
                          <a:lnTo>
                            <a:pt x="38" y="60"/>
                          </a:lnTo>
                          <a:lnTo>
                            <a:pt x="42" y="61"/>
                          </a:lnTo>
                          <a:lnTo>
                            <a:pt x="49" y="61"/>
                          </a:lnTo>
                          <a:lnTo>
                            <a:pt x="56" y="61"/>
                          </a:lnTo>
                          <a:lnTo>
                            <a:pt x="61" y="61"/>
                          </a:lnTo>
                          <a:lnTo>
                            <a:pt x="66" y="60"/>
                          </a:lnTo>
                          <a:lnTo>
                            <a:pt x="70" y="59"/>
                          </a:lnTo>
                          <a:lnTo>
                            <a:pt x="74" y="58"/>
                          </a:lnTo>
                          <a:lnTo>
                            <a:pt x="77" y="57"/>
                          </a:lnTo>
                          <a:lnTo>
                            <a:pt x="79" y="57"/>
                          </a:lnTo>
                          <a:lnTo>
                            <a:pt x="80" y="55"/>
                          </a:lnTo>
                          <a:lnTo>
                            <a:pt x="82" y="54"/>
                          </a:lnTo>
                          <a:lnTo>
                            <a:pt x="88" y="48"/>
                          </a:lnTo>
                          <a:lnTo>
                            <a:pt x="92" y="42"/>
                          </a:lnTo>
                          <a:lnTo>
                            <a:pt x="95" y="39"/>
                          </a:lnTo>
                          <a:lnTo>
                            <a:pt x="95" y="38"/>
                          </a:lnTo>
                          <a:lnTo>
                            <a:pt x="95" y="37"/>
                          </a:lnTo>
                          <a:lnTo>
                            <a:pt x="93" y="35"/>
                          </a:lnTo>
                          <a:lnTo>
                            <a:pt x="93" y="33"/>
                          </a:lnTo>
                          <a:lnTo>
                            <a:pt x="93" y="32"/>
                          </a:lnTo>
                          <a:lnTo>
                            <a:pt x="93" y="31"/>
                          </a:lnTo>
                          <a:lnTo>
                            <a:pt x="95" y="31"/>
                          </a:lnTo>
                          <a:lnTo>
                            <a:pt x="95" y="30"/>
                          </a:lnTo>
                          <a:lnTo>
                            <a:pt x="95" y="29"/>
                          </a:lnTo>
                          <a:lnTo>
                            <a:pt x="97" y="28"/>
                          </a:lnTo>
                          <a:lnTo>
                            <a:pt x="97" y="27"/>
                          </a:lnTo>
                          <a:lnTo>
                            <a:pt x="95" y="26"/>
                          </a:lnTo>
                          <a:lnTo>
                            <a:pt x="95" y="25"/>
                          </a:lnTo>
                          <a:lnTo>
                            <a:pt x="95" y="24"/>
                          </a:lnTo>
                          <a:lnTo>
                            <a:pt x="93" y="23"/>
                          </a:lnTo>
                          <a:lnTo>
                            <a:pt x="93" y="22"/>
                          </a:lnTo>
                          <a:lnTo>
                            <a:pt x="95" y="21"/>
                          </a:lnTo>
                          <a:lnTo>
                            <a:pt x="95" y="20"/>
                          </a:lnTo>
                          <a:lnTo>
                            <a:pt x="95" y="19"/>
                          </a:lnTo>
                          <a:lnTo>
                            <a:pt x="95" y="17"/>
                          </a:lnTo>
                          <a:lnTo>
                            <a:pt x="95" y="16"/>
                          </a:lnTo>
                          <a:lnTo>
                            <a:pt x="95" y="15"/>
                          </a:lnTo>
                          <a:lnTo>
                            <a:pt x="95" y="14"/>
                          </a:lnTo>
                          <a:lnTo>
                            <a:pt x="93" y="13"/>
                          </a:lnTo>
                          <a:lnTo>
                            <a:pt x="93" y="12"/>
                          </a:lnTo>
                          <a:lnTo>
                            <a:pt x="95" y="11"/>
                          </a:lnTo>
                          <a:lnTo>
                            <a:pt x="95" y="10"/>
                          </a:lnTo>
                          <a:lnTo>
                            <a:pt x="97" y="8"/>
                          </a:lnTo>
                          <a:lnTo>
                            <a:pt x="97" y="7"/>
                          </a:lnTo>
                          <a:lnTo>
                            <a:pt x="97" y="6"/>
                          </a:lnTo>
                          <a:lnTo>
                            <a:pt x="95" y="5"/>
                          </a:lnTo>
                          <a:lnTo>
                            <a:pt x="95" y="4"/>
                          </a:lnTo>
                          <a:lnTo>
                            <a:pt x="95" y="3"/>
                          </a:lnTo>
                          <a:lnTo>
                            <a:pt x="95" y="2"/>
                          </a:lnTo>
                          <a:lnTo>
                            <a:pt x="95" y="0"/>
                          </a:lnTo>
                          <a:lnTo>
                            <a:pt x="2" y="0"/>
                          </a:lnTo>
                        </a:path>
                      </a:pathLst>
                    </a:custGeom>
                    <a:solidFill>
                      <a:srgbClr val="FE9B03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1916968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1307" y="3012"/>
                      <a:ext cx="9" cy="2"/>
                    </a:xfrm>
                    <a:custGeom>
                      <a:avLst/>
                      <a:gdLst>
                        <a:gd name="T0" fmla="*/ 1 w 9"/>
                        <a:gd name="T1" fmla="*/ 0 h 2"/>
                        <a:gd name="T2" fmla="*/ 1 w 9"/>
                        <a:gd name="T3" fmla="*/ 0 h 2"/>
                        <a:gd name="T4" fmla="*/ 2 w 9"/>
                        <a:gd name="T5" fmla="*/ 0 h 2"/>
                        <a:gd name="T6" fmla="*/ 3 w 9"/>
                        <a:gd name="T7" fmla="*/ 0 h 2"/>
                        <a:gd name="T8" fmla="*/ 5 w 9"/>
                        <a:gd name="T9" fmla="*/ 1 h 2"/>
                        <a:gd name="T10" fmla="*/ 7 w 9"/>
                        <a:gd name="T11" fmla="*/ 1 h 2"/>
                        <a:gd name="T12" fmla="*/ 8 w 9"/>
                        <a:gd name="T13" fmla="*/ 1 h 2"/>
                        <a:gd name="T14" fmla="*/ 8 w 9"/>
                        <a:gd name="T15" fmla="*/ 1 h 2"/>
                        <a:gd name="T16" fmla="*/ 5 w 9"/>
                        <a:gd name="T17" fmla="*/ 1 h 2"/>
                        <a:gd name="T18" fmla="*/ 3 w 9"/>
                        <a:gd name="T19" fmla="*/ 1 h 2"/>
                        <a:gd name="T20" fmla="*/ 2 w 9"/>
                        <a:gd name="T21" fmla="*/ 1 h 2"/>
                        <a:gd name="T22" fmla="*/ 3 w 9"/>
                        <a:gd name="T23" fmla="*/ 1 h 2"/>
                        <a:gd name="T24" fmla="*/ 3 w 9"/>
                        <a:gd name="T25" fmla="*/ 1 h 2"/>
                        <a:gd name="T26" fmla="*/ 2 w 9"/>
                        <a:gd name="T27" fmla="*/ 1 h 2"/>
                        <a:gd name="T28" fmla="*/ 1 w 9"/>
                        <a:gd name="T29" fmla="*/ 1 h 2"/>
                        <a:gd name="T30" fmla="*/ 0 w 9"/>
                        <a:gd name="T31" fmla="*/ 0 h 2"/>
                        <a:gd name="T32" fmla="*/ 0 w 9"/>
                        <a:gd name="T33" fmla="*/ 0 h 2"/>
                        <a:gd name="T34" fmla="*/ 1 w 9"/>
                        <a:gd name="T35" fmla="*/ 0 h 2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9"/>
                        <a:gd name="T55" fmla="*/ 0 h 2"/>
                        <a:gd name="T56" fmla="*/ 9 w 9"/>
                        <a:gd name="T57" fmla="*/ 2 h 2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9" h="2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1"/>
                          </a:lnTo>
                          <a:lnTo>
                            <a:pt x="7" y="1"/>
                          </a:lnTo>
                          <a:lnTo>
                            <a:pt x="8" y="1"/>
                          </a:lnTo>
                          <a:lnTo>
                            <a:pt x="5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1916969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1307" y="3024"/>
                      <a:ext cx="13" cy="0"/>
                    </a:xfrm>
                    <a:custGeom>
                      <a:avLst/>
                      <a:gdLst>
                        <a:gd name="T0" fmla="*/ 0 w 13"/>
                        <a:gd name="T1" fmla="*/ 0 h 1"/>
                        <a:gd name="T2" fmla="*/ 1 w 13"/>
                        <a:gd name="T3" fmla="*/ 0 h 1"/>
                        <a:gd name="T4" fmla="*/ 1 w 13"/>
                        <a:gd name="T5" fmla="*/ 0 h 1"/>
                        <a:gd name="T6" fmla="*/ 2 w 13"/>
                        <a:gd name="T7" fmla="*/ 0 h 1"/>
                        <a:gd name="T8" fmla="*/ 3 w 13"/>
                        <a:gd name="T9" fmla="*/ 0 h 1"/>
                        <a:gd name="T10" fmla="*/ 5 w 13"/>
                        <a:gd name="T11" fmla="*/ 0 h 1"/>
                        <a:gd name="T12" fmla="*/ 8 w 13"/>
                        <a:gd name="T13" fmla="*/ 0 h 1"/>
                        <a:gd name="T14" fmla="*/ 10 w 13"/>
                        <a:gd name="T15" fmla="*/ 0 h 1"/>
                        <a:gd name="T16" fmla="*/ 12 w 13"/>
                        <a:gd name="T17" fmla="*/ 0 h 1"/>
                        <a:gd name="T18" fmla="*/ 8 w 13"/>
                        <a:gd name="T19" fmla="*/ 0 h 1"/>
                        <a:gd name="T20" fmla="*/ 5 w 13"/>
                        <a:gd name="T21" fmla="*/ 0 h 1"/>
                        <a:gd name="T22" fmla="*/ 4 w 13"/>
                        <a:gd name="T23" fmla="*/ 0 h 1"/>
                        <a:gd name="T24" fmla="*/ 3 w 13"/>
                        <a:gd name="T25" fmla="*/ 0 h 1"/>
                        <a:gd name="T26" fmla="*/ 3 w 13"/>
                        <a:gd name="T27" fmla="*/ 0 h 1"/>
                        <a:gd name="T28" fmla="*/ 3 w 13"/>
                        <a:gd name="T29" fmla="*/ 0 h 1"/>
                        <a:gd name="T30" fmla="*/ 2 w 13"/>
                        <a:gd name="T31" fmla="*/ 0 h 1"/>
                        <a:gd name="T32" fmla="*/ 1 w 13"/>
                        <a:gd name="T33" fmla="*/ 0 h 1"/>
                        <a:gd name="T34" fmla="*/ 0 w 13"/>
                        <a:gd name="T35" fmla="*/ 0 h 1"/>
                        <a:gd name="T36" fmla="*/ 0 w 13"/>
                        <a:gd name="T37" fmla="*/ 0 h 1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13"/>
                        <a:gd name="T58" fmla="*/ 0 h 1"/>
                        <a:gd name="T59" fmla="*/ 13 w 13"/>
                        <a:gd name="T60" fmla="*/ 1 h 1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13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8" y="0"/>
                          </a:lnTo>
                          <a:lnTo>
                            <a:pt x="10" y="0"/>
                          </a:lnTo>
                          <a:lnTo>
                            <a:pt x="12" y="0"/>
                          </a:lnTo>
                          <a:lnTo>
                            <a:pt x="8" y="0"/>
                          </a:lnTo>
                          <a:lnTo>
                            <a:pt x="5" y="0"/>
                          </a:lnTo>
                          <a:lnTo>
                            <a:pt x="4" y="0"/>
                          </a:lnTo>
                          <a:lnTo>
                            <a:pt x="3" y="0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1916970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1307" y="3035"/>
                      <a:ext cx="13" cy="2"/>
                    </a:xfrm>
                    <a:custGeom>
                      <a:avLst/>
                      <a:gdLst>
                        <a:gd name="T0" fmla="*/ 0 w 14"/>
                        <a:gd name="T1" fmla="*/ 0 h 2"/>
                        <a:gd name="T2" fmla="*/ 1 w 14"/>
                        <a:gd name="T3" fmla="*/ 0 h 2"/>
                        <a:gd name="T4" fmla="*/ 2 w 14"/>
                        <a:gd name="T5" fmla="*/ 0 h 2"/>
                        <a:gd name="T6" fmla="*/ 3 w 14"/>
                        <a:gd name="T7" fmla="*/ 0 h 2"/>
                        <a:gd name="T8" fmla="*/ 3 w 14"/>
                        <a:gd name="T9" fmla="*/ 0 h 2"/>
                        <a:gd name="T10" fmla="*/ 5 w 14"/>
                        <a:gd name="T11" fmla="*/ 0 h 2"/>
                        <a:gd name="T12" fmla="*/ 7 w 14"/>
                        <a:gd name="T13" fmla="*/ 0 h 2"/>
                        <a:gd name="T14" fmla="*/ 10 w 14"/>
                        <a:gd name="T15" fmla="*/ 1 h 2"/>
                        <a:gd name="T16" fmla="*/ 13 w 14"/>
                        <a:gd name="T17" fmla="*/ 1 h 2"/>
                        <a:gd name="T18" fmla="*/ 13 w 14"/>
                        <a:gd name="T19" fmla="*/ 1 h 2"/>
                        <a:gd name="T20" fmla="*/ 10 w 14"/>
                        <a:gd name="T21" fmla="*/ 1 h 2"/>
                        <a:gd name="T22" fmla="*/ 8 w 14"/>
                        <a:gd name="T23" fmla="*/ 1 h 2"/>
                        <a:gd name="T24" fmla="*/ 6 w 14"/>
                        <a:gd name="T25" fmla="*/ 1 h 2"/>
                        <a:gd name="T26" fmla="*/ 5 w 14"/>
                        <a:gd name="T27" fmla="*/ 1 h 2"/>
                        <a:gd name="T28" fmla="*/ 3 w 14"/>
                        <a:gd name="T29" fmla="*/ 1 h 2"/>
                        <a:gd name="T30" fmla="*/ 3 w 14"/>
                        <a:gd name="T31" fmla="*/ 1 h 2"/>
                        <a:gd name="T32" fmla="*/ 3 w 14"/>
                        <a:gd name="T33" fmla="*/ 1 h 2"/>
                        <a:gd name="T34" fmla="*/ 2 w 14"/>
                        <a:gd name="T35" fmla="*/ 1 h 2"/>
                        <a:gd name="T36" fmla="*/ 1 w 14"/>
                        <a:gd name="T37" fmla="*/ 0 h 2"/>
                        <a:gd name="T38" fmla="*/ 0 w 14"/>
                        <a:gd name="T39" fmla="*/ 0 h 2"/>
                        <a:gd name="T40" fmla="*/ 0 w 14"/>
                        <a:gd name="T41" fmla="*/ 0 h 2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w 14"/>
                        <a:gd name="T64" fmla="*/ 0 h 2"/>
                        <a:gd name="T65" fmla="*/ 14 w 14"/>
                        <a:gd name="T66" fmla="*/ 2 h 2"/>
                      </a:gdLst>
                      <a:ahLst/>
                      <a:cxnLst>
                        <a:cxn ang="T42">
                          <a:pos x="T0" y="T1"/>
                        </a:cxn>
                        <a:cxn ang="T43">
                          <a:pos x="T2" y="T3"/>
                        </a:cxn>
                        <a:cxn ang="T44">
                          <a:pos x="T4" y="T5"/>
                        </a:cxn>
                        <a:cxn ang="T45">
                          <a:pos x="T6" y="T7"/>
                        </a:cxn>
                        <a:cxn ang="T46">
                          <a:pos x="T8" y="T9"/>
                        </a:cxn>
                        <a:cxn ang="T47">
                          <a:pos x="T10" y="T11"/>
                        </a:cxn>
                        <a:cxn ang="T48">
                          <a:pos x="T12" y="T13"/>
                        </a:cxn>
                        <a:cxn ang="T49">
                          <a:pos x="T14" y="T15"/>
                        </a:cxn>
                        <a:cxn ang="T50">
                          <a:pos x="T16" y="T17"/>
                        </a:cxn>
                        <a:cxn ang="T51">
                          <a:pos x="T18" y="T19"/>
                        </a:cxn>
                        <a:cxn ang="T52">
                          <a:pos x="T20" y="T21"/>
                        </a:cxn>
                        <a:cxn ang="T53">
                          <a:pos x="T22" y="T23"/>
                        </a:cxn>
                        <a:cxn ang="T54">
                          <a:pos x="T24" y="T25"/>
                        </a:cxn>
                        <a:cxn ang="T55">
                          <a:pos x="T26" y="T27"/>
                        </a:cxn>
                        <a:cxn ang="T56">
                          <a:pos x="T28" y="T29"/>
                        </a:cxn>
                        <a:cxn ang="T57">
                          <a:pos x="T30" y="T31"/>
                        </a:cxn>
                        <a:cxn ang="T58">
                          <a:pos x="T32" y="T33"/>
                        </a:cxn>
                        <a:cxn ang="T59">
                          <a:pos x="T34" y="T35"/>
                        </a:cxn>
                        <a:cxn ang="T60">
                          <a:pos x="T36" y="T37"/>
                        </a:cxn>
                        <a:cxn ang="T61">
                          <a:pos x="T38" y="T39"/>
                        </a:cxn>
                        <a:cxn ang="T62">
                          <a:pos x="T40" y="T41"/>
                        </a:cxn>
                      </a:cxnLst>
                      <a:rect l="T63" t="T64" r="T65" b="T66"/>
                      <a:pathLst>
                        <a:path w="14" h="2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10" y="1"/>
                          </a:lnTo>
                          <a:lnTo>
                            <a:pt x="13" y="1"/>
                          </a:lnTo>
                          <a:lnTo>
                            <a:pt x="10" y="1"/>
                          </a:lnTo>
                          <a:lnTo>
                            <a:pt x="8" y="1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1916971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312" y="3046"/>
                      <a:ext cx="15" cy="14"/>
                    </a:xfrm>
                    <a:custGeom>
                      <a:avLst/>
                      <a:gdLst>
                        <a:gd name="T0" fmla="*/ 0 w 16"/>
                        <a:gd name="T1" fmla="*/ 2 h 14"/>
                        <a:gd name="T2" fmla="*/ 0 w 16"/>
                        <a:gd name="T3" fmla="*/ 1 h 14"/>
                        <a:gd name="T4" fmla="*/ 0 w 16"/>
                        <a:gd name="T5" fmla="*/ 1 h 14"/>
                        <a:gd name="T6" fmla="*/ 0 w 16"/>
                        <a:gd name="T7" fmla="*/ 0 h 14"/>
                        <a:gd name="T8" fmla="*/ 2 w 16"/>
                        <a:gd name="T9" fmla="*/ 1 h 14"/>
                        <a:gd name="T10" fmla="*/ 3 w 16"/>
                        <a:gd name="T11" fmla="*/ 2 h 14"/>
                        <a:gd name="T12" fmla="*/ 5 w 16"/>
                        <a:gd name="T13" fmla="*/ 2 h 14"/>
                        <a:gd name="T14" fmla="*/ 8 w 16"/>
                        <a:gd name="T15" fmla="*/ 3 h 14"/>
                        <a:gd name="T16" fmla="*/ 11 w 16"/>
                        <a:gd name="T17" fmla="*/ 4 h 14"/>
                        <a:gd name="T18" fmla="*/ 12 w 16"/>
                        <a:gd name="T19" fmla="*/ 5 h 14"/>
                        <a:gd name="T20" fmla="*/ 11 w 16"/>
                        <a:gd name="T21" fmla="*/ 5 h 14"/>
                        <a:gd name="T22" fmla="*/ 8 w 16"/>
                        <a:gd name="T23" fmla="*/ 4 h 14"/>
                        <a:gd name="T24" fmla="*/ 7 w 16"/>
                        <a:gd name="T25" fmla="*/ 4 h 14"/>
                        <a:gd name="T26" fmla="*/ 7 w 16"/>
                        <a:gd name="T27" fmla="*/ 6 h 14"/>
                        <a:gd name="T28" fmla="*/ 8 w 16"/>
                        <a:gd name="T29" fmla="*/ 6 h 14"/>
                        <a:gd name="T30" fmla="*/ 9 w 16"/>
                        <a:gd name="T31" fmla="*/ 7 h 14"/>
                        <a:gd name="T32" fmla="*/ 11 w 16"/>
                        <a:gd name="T33" fmla="*/ 9 h 14"/>
                        <a:gd name="T34" fmla="*/ 12 w 16"/>
                        <a:gd name="T35" fmla="*/ 11 h 14"/>
                        <a:gd name="T36" fmla="*/ 15 w 16"/>
                        <a:gd name="T37" fmla="*/ 12 h 14"/>
                        <a:gd name="T38" fmla="*/ 15 w 16"/>
                        <a:gd name="T39" fmla="*/ 13 h 14"/>
                        <a:gd name="T40" fmla="*/ 14 w 16"/>
                        <a:gd name="T41" fmla="*/ 12 h 14"/>
                        <a:gd name="T42" fmla="*/ 12 w 16"/>
                        <a:gd name="T43" fmla="*/ 12 h 14"/>
                        <a:gd name="T44" fmla="*/ 9 w 16"/>
                        <a:gd name="T45" fmla="*/ 11 h 14"/>
                        <a:gd name="T46" fmla="*/ 8 w 16"/>
                        <a:gd name="T47" fmla="*/ 9 h 14"/>
                        <a:gd name="T48" fmla="*/ 6 w 16"/>
                        <a:gd name="T49" fmla="*/ 7 h 14"/>
                        <a:gd name="T50" fmla="*/ 4 w 16"/>
                        <a:gd name="T51" fmla="*/ 6 h 14"/>
                        <a:gd name="T52" fmla="*/ 3 w 16"/>
                        <a:gd name="T53" fmla="*/ 4 h 14"/>
                        <a:gd name="T54" fmla="*/ 1 w 16"/>
                        <a:gd name="T55" fmla="*/ 3 h 14"/>
                        <a:gd name="T56" fmla="*/ 0 w 16"/>
                        <a:gd name="T57" fmla="*/ 2 h 14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16"/>
                        <a:gd name="T88" fmla="*/ 0 h 14"/>
                        <a:gd name="T89" fmla="*/ 16 w 16"/>
                        <a:gd name="T90" fmla="*/ 14 h 14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16" h="14">
                          <a:moveTo>
                            <a:pt x="0" y="2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2" y="1"/>
                          </a:lnTo>
                          <a:lnTo>
                            <a:pt x="3" y="2"/>
                          </a:lnTo>
                          <a:lnTo>
                            <a:pt x="5" y="2"/>
                          </a:lnTo>
                          <a:lnTo>
                            <a:pt x="8" y="3"/>
                          </a:lnTo>
                          <a:lnTo>
                            <a:pt x="11" y="4"/>
                          </a:lnTo>
                          <a:lnTo>
                            <a:pt x="12" y="5"/>
                          </a:lnTo>
                          <a:lnTo>
                            <a:pt x="11" y="5"/>
                          </a:lnTo>
                          <a:lnTo>
                            <a:pt x="8" y="4"/>
                          </a:lnTo>
                          <a:lnTo>
                            <a:pt x="7" y="4"/>
                          </a:lnTo>
                          <a:lnTo>
                            <a:pt x="7" y="6"/>
                          </a:lnTo>
                          <a:lnTo>
                            <a:pt x="8" y="6"/>
                          </a:lnTo>
                          <a:lnTo>
                            <a:pt x="9" y="7"/>
                          </a:lnTo>
                          <a:lnTo>
                            <a:pt x="11" y="9"/>
                          </a:lnTo>
                          <a:lnTo>
                            <a:pt x="12" y="11"/>
                          </a:lnTo>
                          <a:lnTo>
                            <a:pt x="15" y="12"/>
                          </a:lnTo>
                          <a:lnTo>
                            <a:pt x="15" y="13"/>
                          </a:lnTo>
                          <a:lnTo>
                            <a:pt x="14" y="12"/>
                          </a:lnTo>
                          <a:lnTo>
                            <a:pt x="12" y="12"/>
                          </a:lnTo>
                          <a:lnTo>
                            <a:pt x="9" y="11"/>
                          </a:lnTo>
                          <a:lnTo>
                            <a:pt x="8" y="9"/>
                          </a:lnTo>
                          <a:lnTo>
                            <a:pt x="6" y="7"/>
                          </a:lnTo>
                          <a:lnTo>
                            <a:pt x="4" y="6"/>
                          </a:lnTo>
                          <a:lnTo>
                            <a:pt x="3" y="4"/>
                          </a:lnTo>
                          <a:lnTo>
                            <a:pt x="1" y="3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1916972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312" y="3004"/>
                      <a:ext cx="3" cy="2"/>
                    </a:xfrm>
                    <a:custGeom>
                      <a:avLst/>
                      <a:gdLst>
                        <a:gd name="T0" fmla="*/ 0 w 4"/>
                        <a:gd name="T1" fmla="*/ 1 h 2"/>
                        <a:gd name="T2" fmla="*/ 1 w 4"/>
                        <a:gd name="T3" fmla="*/ 1 h 2"/>
                        <a:gd name="T4" fmla="*/ 1 w 4"/>
                        <a:gd name="T5" fmla="*/ 1 h 2"/>
                        <a:gd name="T6" fmla="*/ 2 w 4"/>
                        <a:gd name="T7" fmla="*/ 1 h 2"/>
                        <a:gd name="T8" fmla="*/ 2 w 4"/>
                        <a:gd name="T9" fmla="*/ 0 h 2"/>
                        <a:gd name="T10" fmla="*/ 3 w 4"/>
                        <a:gd name="T11" fmla="*/ 0 h 2"/>
                        <a:gd name="T12" fmla="*/ 3 w 4"/>
                        <a:gd name="T13" fmla="*/ 0 h 2"/>
                        <a:gd name="T14" fmla="*/ 2 w 4"/>
                        <a:gd name="T15" fmla="*/ 0 h 2"/>
                        <a:gd name="T16" fmla="*/ 2 w 4"/>
                        <a:gd name="T17" fmla="*/ 0 h 2"/>
                        <a:gd name="T18" fmla="*/ 1 w 4"/>
                        <a:gd name="T19" fmla="*/ 0 h 2"/>
                        <a:gd name="T20" fmla="*/ 0 w 4"/>
                        <a:gd name="T21" fmla="*/ 0 h 2"/>
                        <a:gd name="T22" fmla="*/ 0 w 4"/>
                        <a:gd name="T23" fmla="*/ 1 h 2"/>
                        <a:gd name="T24" fmla="*/ 0 w 4"/>
                        <a:gd name="T25" fmla="*/ 1 h 2"/>
                        <a:gd name="T26" fmla="*/ 0 w 4"/>
                        <a:gd name="T27" fmla="*/ 1 h 2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4"/>
                        <a:gd name="T43" fmla="*/ 0 h 2"/>
                        <a:gd name="T44" fmla="*/ 4 w 4"/>
                        <a:gd name="T45" fmla="*/ 2 h 2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4" h="2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2" y="1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  <p:sp>
                  <p:nvSpPr>
                    <p:cNvPr id="1916973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328" y="3004"/>
                      <a:ext cx="77" cy="59"/>
                    </a:xfrm>
                    <a:custGeom>
                      <a:avLst/>
                      <a:gdLst>
                        <a:gd name="T0" fmla="*/ 36 w 77"/>
                        <a:gd name="T1" fmla="*/ 13 h 59"/>
                        <a:gd name="T2" fmla="*/ 30 w 77"/>
                        <a:gd name="T3" fmla="*/ 15 h 59"/>
                        <a:gd name="T4" fmla="*/ 19 w 77"/>
                        <a:gd name="T5" fmla="*/ 17 h 59"/>
                        <a:gd name="T6" fmla="*/ 0 w 77"/>
                        <a:gd name="T7" fmla="*/ 18 h 59"/>
                        <a:gd name="T8" fmla="*/ 21 w 77"/>
                        <a:gd name="T9" fmla="*/ 21 h 59"/>
                        <a:gd name="T10" fmla="*/ 45 w 77"/>
                        <a:gd name="T11" fmla="*/ 19 h 59"/>
                        <a:gd name="T12" fmla="*/ 62 w 77"/>
                        <a:gd name="T13" fmla="*/ 14 h 59"/>
                        <a:gd name="T14" fmla="*/ 67 w 77"/>
                        <a:gd name="T15" fmla="*/ 14 h 59"/>
                        <a:gd name="T16" fmla="*/ 65 w 77"/>
                        <a:gd name="T17" fmla="*/ 17 h 59"/>
                        <a:gd name="T18" fmla="*/ 53 w 77"/>
                        <a:gd name="T19" fmla="*/ 22 h 59"/>
                        <a:gd name="T20" fmla="*/ 32 w 77"/>
                        <a:gd name="T21" fmla="*/ 26 h 59"/>
                        <a:gd name="T22" fmla="*/ 19 w 77"/>
                        <a:gd name="T23" fmla="*/ 29 h 59"/>
                        <a:gd name="T24" fmla="*/ 43 w 77"/>
                        <a:gd name="T25" fmla="*/ 29 h 59"/>
                        <a:gd name="T26" fmla="*/ 59 w 77"/>
                        <a:gd name="T27" fmla="*/ 26 h 59"/>
                        <a:gd name="T28" fmla="*/ 68 w 77"/>
                        <a:gd name="T29" fmla="*/ 23 h 59"/>
                        <a:gd name="T30" fmla="*/ 68 w 77"/>
                        <a:gd name="T31" fmla="*/ 25 h 59"/>
                        <a:gd name="T32" fmla="*/ 61 w 77"/>
                        <a:gd name="T33" fmla="*/ 29 h 59"/>
                        <a:gd name="T34" fmla="*/ 46 w 77"/>
                        <a:gd name="T35" fmla="*/ 34 h 59"/>
                        <a:gd name="T36" fmla="*/ 25 w 77"/>
                        <a:gd name="T37" fmla="*/ 37 h 59"/>
                        <a:gd name="T38" fmla="*/ 32 w 77"/>
                        <a:gd name="T39" fmla="*/ 39 h 59"/>
                        <a:gd name="T40" fmla="*/ 50 w 77"/>
                        <a:gd name="T41" fmla="*/ 38 h 59"/>
                        <a:gd name="T42" fmla="*/ 65 w 77"/>
                        <a:gd name="T43" fmla="*/ 35 h 59"/>
                        <a:gd name="T44" fmla="*/ 66 w 77"/>
                        <a:gd name="T45" fmla="*/ 37 h 59"/>
                        <a:gd name="T46" fmla="*/ 59 w 77"/>
                        <a:gd name="T47" fmla="*/ 42 h 59"/>
                        <a:gd name="T48" fmla="*/ 46 w 77"/>
                        <a:gd name="T49" fmla="*/ 45 h 59"/>
                        <a:gd name="T50" fmla="*/ 32 w 77"/>
                        <a:gd name="T51" fmla="*/ 46 h 59"/>
                        <a:gd name="T52" fmla="*/ 22 w 77"/>
                        <a:gd name="T53" fmla="*/ 47 h 59"/>
                        <a:gd name="T54" fmla="*/ 36 w 77"/>
                        <a:gd name="T55" fmla="*/ 49 h 59"/>
                        <a:gd name="T56" fmla="*/ 48 w 77"/>
                        <a:gd name="T57" fmla="*/ 49 h 59"/>
                        <a:gd name="T58" fmla="*/ 59 w 77"/>
                        <a:gd name="T59" fmla="*/ 46 h 59"/>
                        <a:gd name="T60" fmla="*/ 61 w 77"/>
                        <a:gd name="T61" fmla="*/ 48 h 59"/>
                        <a:gd name="T62" fmla="*/ 56 w 77"/>
                        <a:gd name="T63" fmla="*/ 51 h 59"/>
                        <a:gd name="T64" fmla="*/ 45 w 77"/>
                        <a:gd name="T65" fmla="*/ 54 h 59"/>
                        <a:gd name="T66" fmla="*/ 43 w 77"/>
                        <a:gd name="T67" fmla="*/ 55 h 59"/>
                        <a:gd name="T68" fmla="*/ 48 w 77"/>
                        <a:gd name="T69" fmla="*/ 56 h 59"/>
                        <a:gd name="T70" fmla="*/ 50 w 77"/>
                        <a:gd name="T71" fmla="*/ 58 h 59"/>
                        <a:gd name="T72" fmla="*/ 59 w 77"/>
                        <a:gd name="T73" fmla="*/ 55 h 59"/>
                        <a:gd name="T74" fmla="*/ 67 w 77"/>
                        <a:gd name="T75" fmla="*/ 46 h 59"/>
                        <a:gd name="T76" fmla="*/ 74 w 77"/>
                        <a:gd name="T77" fmla="*/ 37 h 59"/>
                        <a:gd name="T78" fmla="*/ 72 w 77"/>
                        <a:gd name="T79" fmla="*/ 34 h 59"/>
                        <a:gd name="T80" fmla="*/ 72 w 77"/>
                        <a:gd name="T81" fmla="*/ 30 h 59"/>
                        <a:gd name="T82" fmla="*/ 74 w 77"/>
                        <a:gd name="T83" fmla="*/ 28 h 59"/>
                        <a:gd name="T84" fmla="*/ 74 w 77"/>
                        <a:gd name="T85" fmla="*/ 25 h 59"/>
                        <a:gd name="T86" fmla="*/ 72 w 77"/>
                        <a:gd name="T87" fmla="*/ 22 h 59"/>
                        <a:gd name="T88" fmla="*/ 74 w 77"/>
                        <a:gd name="T89" fmla="*/ 20 h 59"/>
                        <a:gd name="T90" fmla="*/ 74 w 77"/>
                        <a:gd name="T91" fmla="*/ 16 h 59"/>
                        <a:gd name="T92" fmla="*/ 74 w 77"/>
                        <a:gd name="T93" fmla="*/ 13 h 59"/>
                        <a:gd name="T94" fmla="*/ 74 w 77"/>
                        <a:gd name="T95" fmla="*/ 10 h 59"/>
                        <a:gd name="T96" fmla="*/ 76 w 77"/>
                        <a:gd name="T97" fmla="*/ 6 h 59"/>
                        <a:gd name="T98" fmla="*/ 74 w 77"/>
                        <a:gd name="T99" fmla="*/ 4 h 59"/>
                        <a:gd name="T100" fmla="*/ 66 w 77"/>
                        <a:gd name="T101" fmla="*/ 4 h 59"/>
                        <a:gd name="T102" fmla="*/ 49 w 77"/>
                        <a:gd name="T103" fmla="*/ 9 h 59"/>
                        <a:gd name="T104" fmla="*/ 30 w 77"/>
                        <a:gd name="T105" fmla="*/ 11 h 59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w 77"/>
                        <a:gd name="T160" fmla="*/ 0 h 59"/>
                        <a:gd name="T161" fmla="*/ 77 w 77"/>
                        <a:gd name="T162" fmla="*/ 59 h 59"/>
                      </a:gdLst>
                      <a:ahLst/>
                      <a:cxnLst>
                        <a:cxn ang="T106">
                          <a:pos x="T0" y="T1"/>
                        </a:cxn>
                        <a:cxn ang="T107">
                          <a:pos x="T2" y="T3"/>
                        </a:cxn>
                        <a:cxn ang="T108">
                          <a:pos x="T4" y="T5"/>
                        </a:cxn>
                        <a:cxn ang="T109">
                          <a:pos x="T6" y="T7"/>
                        </a:cxn>
                        <a:cxn ang="T110">
                          <a:pos x="T8" y="T9"/>
                        </a:cxn>
                        <a:cxn ang="T111">
                          <a:pos x="T10" y="T11"/>
                        </a:cxn>
                        <a:cxn ang="T112">
                          <a:pos x="T12" y="T13"/>
                        </a:cxn>
                        <a:cxn ang="T113">
                          <a:pos x="T14" y="T15"/>
                        </a:cxn>
                        <a:cxn ang="T114">
                          <a:pos x="T16" y="T17"/>
                        </a:cxn>
                        <a:cxn ang="T115">
                          <a:pos x="T18" y="T19"/>
                        </a:cxn>
                        <a:cxn ang="T116">
                          <a:pos x="T20" y="T21"/>
                        </a:cxn>
                        <a:cxn ang="T117">
                          <a:pos x="T22" y="T23"/>
                        </a:cxn>
                        <a:cxn ang="T118">
                          <a:pos x="T24" y="T25"/>
                        </a:cxn>
                        <a:cxn ang="T119">
                          <a:pos x="T26" y="T27"/>
                        </a:cxn>
                        <a:cxn ang="T120">
                          <a:pos x="T28" y="T29"/>
                        </a:cxn>
                        <a:cxn ang="T121">
                          <a:pos x="T30" y="T31"/>
                        </a:cxn>
                        <a:cxn ang="T122">
                          <a:pos x="T32" y="T33"/>
                        </a:cxn>
                        <a:cxn ang="T123">
                          <a:pos x="T34" y="T35"/>
                        </a:cxn>
                        <a:cxn ang="T124">
                          <a:pos x="T36" y="T37"/>
                        </a:cxn>
                        <a:cxn ang="T125">
                          <a:pos x="T38" y="T39"/>
                        </a:cxn>
                        <a:cxn ang="T126">
                          <a:pos x="T40" y="T41"/>
                        </a:cxn>
                        <a:cxn ang="T127">
                          <a:pos x="T42" y="T43"/>
                        </a:cxn>
                        <a:cxn ang="T128">
                          <a:pos x="T44" y="T45"/>
                        </a:cxn>
                        <a:cxn ang="T129">
                          <a:pos x="T46" y="T47"/>
                        </a:cxn>
                        <a:cxn ang="T130">
                          <a:pos x="T48" y="T49"/>
                        </a:cxn>
                        <a:cxn ang="T131">
                          <a:pos x="T50" y="T51"/>
                        </a:cxn>
                        <a:cxn ang="T132">
                          <a:pos x="T52" y="T53"/>
                        </a:cxn>
                        <a:cxn ang="T133">
                          <a:pos x="T54" y="T55"/>
                        </a:cxn>
                        <a:cxn ang="T134">
                          <a:pos x="T56" y="T57"/>
                        </a:cxn>
                        <a:cxn ang="T135">
                          <a:pos x="T58" y="T59"/>
                        </a:cxn>
                        <a:cxn ang="T136">
                          <a:pos x="T60" y="T61"/>
                        </a:cxn>
                        <a:cxn ang="T137">
                          <a:pos x="T62" y="T63"/>
                        </a:cxn>
                        <a:cxn ang="T138">
                          <a:pos x="T64" y="T65"/>
                        </a:cxn>
                        <a:cxn ang="T139">
                          <a:pos x="T66" y="T67"/>
                        </a:cxn>
                        <a:cxn ang="T140">
                          <a:pos x="T68" y="T69"/>
                        </a:cxn>
                        <a:cxn ang="T141">
                          <a:pos x="T70" y="T71"/>
                        </a:cxn>
                        <a:cxn ang="T142">
                          <a:pos x="T72" y="T73"/>
                        </a:cxn>
                        <a:cxn ang="T143">
                          <a:pos x="T74" y="T75"/>
                        </a:cxn>
                        <a:cxn ang="T144">
                          <a:pos x="T76" y="T77"/>
                        </a:cxn>
                        <a:cxn ang="T145">
                          <a:pos x="T78" y="T79"/>
                        </a:cxn>
                        <a:cxn ang="T146">
                          <a:pos x="T80" y="T81"/>
                        </a:cxn>
                        <a:cxn ang="T147">
                          <a:pos x="T82" y="T83"/>
                        </a:cxn>
                        <a:cxn ang="T148">
                          <a:pos x="T84" y="T85"/>
                        </a:cxn>
                        <a:cxn ang="T149">
                          <a:pos x="T86" y="T87"/>
                        </a:cxn>
                        <a:cxn ang="T150">
                          <a:pos x="T88" y="T89"/>
                        </a:cxn>
                        <a:cxn ang="T151">
                          <a:pos x="T90" y="T91"/>
                        </a:cxn>
                        <a:cxn ang="T152">
                          <a:pos x="T92" y="T93"/>
                        </a:cxn>
                        <a:cxn ang="T153">
                          <a:pos x="T94" y="T95"/>
                        </a:cxn>
                        <a:cxn ang="T154">
                          <a:pos x="T96" y="T97"/>
                        </a:cxn>
                        <a:cxn ang="T155">
                          <a:pos x="T98" y="T99"/>
                        </a:cxn>
                        <a:cxn ang="T156">
                          <a:pos x="T100" y="T101"/>
                        </a:cxn>
                        <a:cxn ang="T157">
                          <a:pos x="T102" y="T103"/>
                        </a:cxn>
                        <a:cxn ang="T158">
                          <a:pos x="T104" y="T105"/>
                        </a:cxn>
                      </a:cxnLst>
                      <a:rect l="T159" t="T160" r="T161" b="T162"/>
                      <a:pathLst>
                        <a:path w="77" h="59">
                          <a:moveTo>
                            <a:pt x="30" y="11"/>
                          </a:moveTo>
                          <a:lnTo>
                            <a:pt x="20" y="12"/>
                          </a:lnTo>
                          <a:lnTo>
                            <a:pt x="36" y="13"/>
                          </a:lnTo>
                          <a:lnTo>
                            <a:pt x="35" y="13"/>
                          </a:lnTo>
                          <a:lnTo>
                            <a:pt x="33" y="14"/>
                          </a:lnTo>
                          <a:lnTo>
                            <a:pt x="30" y="15"/>
                          </a:lnTo>
                          <a:lnTo>
                            <a:pt x="27" y="16"/>
                          </a:lnTo>
                          <a:lnTo>
                            <a:pt x="23" y="16"/>
                          </a:lnTo>
                          <a:lnTo>
                            <a:pt x="19" y="17"/>
                          </a:lnTo>
                          <a:lnTo>
                            <a:pt x="12" y="17"/>
                          </a:lnTo>
                          <a:lnTo>
                            <a:pt x="7" y="18"/>
                          </a:lnTo>
                          <a:lnTo>
                            <a:pt x="0" y="18"/>
                          </a:lnTo>
                          <a:lnTo>
                            <a:pt x="10" y="20"/>
                          </a:lnTo>
                          <a:lnTo>
                            <a:pt x="17" y="21"/>
                          </a:lnTo>
                          <a:lnTo>
                            <a:pt x="21" y="21"/>
                          </a:lnTo>
                          <a:lnTo>
                            <a:pt x="27" y="21"/>
                          </a:lnTo>
                          <a:lnTo>
                            <a:pt x="37" y="20"/>
                          </a:lnTo>
                          <a:lnTo>
                            <a:pt x="45" y="19"/>
                          </a:lnTo>
                          <a:lnTo>
                            <a:pt x="52" y="18"/>
                          </a:lnTo>
                          <a:lnTo>
                            <a:pt x="59" y="16"/>
                          </a:lnTo>
                          <a:lnTo>
                            <a:pt x="62" y="14"/>
                          </a:lnTo>
                          <a:lnTo>
                            <a:pt x="65" y="14"/>
                          </a:lnTo>
                          <a:lnTo>
                            <a:pt x="66" y="13"/>
                          </a:lnTo>
                          <a:lnTo>
                            <a:pt x="67" y="14"/>
                          </a:lnTo>
                          <a:lnTo>
                            <a:pt x="67" y="15"/>
                          </a:lnTo>
                          <a:lnTo>
                            <a:pt x="66" y="16"/>
                          </a:lnTo>
                          <a:lnTo>
                            <a:pt x="65" y="17"/>
                          </a:lnTo>
                          <a:lnTo>
                            <a:pt x="62" y="19"/>
                          </a:lnTo>
                          <a:lnTo>
                            <a:pt x="58" y="21"/>
                          </a:lnTo>
                          <a:lnTo>
                            <a:pt x="53" y="22"/>
                          </a:lnTo>
                          <a:lnTo>
                            <a:pt x="46" y="23"/>
                          </a:lnTo>
                          <a:lnTo>
                            <a:pt x="39" y="25"/>
                          </a:lnTo>
                          <a:lnTo>
                            <a:pt x="32" y="26"/>
                          </a:lnTo>
                          <a:lnTo>
                            <a:pt x="24" y="27"/>
                          </a:lnTo>
                          <a:lnTo>
                            <a:pt x="10" y="28"/>
                          </a:lnTo>
                          <a:lnTo>
                            <a:pt x="19" y="29"/>
                          </a:lnTo>
                          <a:lnTo>
                            <a:pt x="25" y="30"/>
                          </a:lnTo>
                          <a:lnTo>
                            <a:pt x="33" y="30"/>
                          </a:lnTo>
                          <a:lnTo>
                            <a:pt x="43" y="29"/>
                          </a:lnTo>
                          <a:lnTo>
                            <a:pt x="49" y="28"/>
                          </a:lnTo>
                          <a:lnTo>
                            <a:pt x="54" y="27"/>
                          </a:lnTo>
                          <a:lnTo>
                            <a:pt x="59" y="26"/>
                          </a:lnTo>
                          <a:lnTo>
                            <a:pt x="63" y="25"/>
                          </a:lnTo>
                          <a:lnTo>
                            <a:pt x="66" y="23"/>
                          </a:lnTo>
                          <a:lnTo>
                            <a:pt x="68" y="23"/>
                          </a:lnTo>
                          <a:lnTo>
                            <a:pt x="69" y="23"/>
                          </a:lnTo>
                          <a:lnTo>
                            <a:pt x="69" y="24"/>
                          </a:lnTo>
                          <a:lnTo>
                            <a:pt x="68" y="25"/>
                          </a:lnTo>
                          <a:lnTo>
                            <a:pt x="67" y="27"/>
                          </a:lnTo>
                          <a:lnTo>
                            <a:pt x="64" y="29"/>
                          </a:lnTo>
                          <a:lnTo>
                            <a:pt x="61" y="29"/>
                          </a:lnTo>
                          <a:lnTo>
                            <a:pt x="56" y="31"/>
                          </a:lnTo>
                          <a:lnTo>
                            <a:pt x="51" y="33"/>
                          </a:lnTo>
                          <a:lnTo>
                            <a:pt x="46" y="34"/>
                          </a:lnTo>
                          <a:lnTo>
                            <a:pt x="37" y="36"/>
                          </a:lnTo>
                          <a:lnTo>
                            <a:pt x="30" y="37"/>
                          </a:lnTo>
                          <a:lnTo>
                            <a:pt x="25" y="37"/>
                          </a:lnTo>
                          <a:lnTo>
                            <a:pt x="17" y="37"/>
                          </a:lnTo>
                          <a:lnTo>
                            <a:pt x="25" y="39"/>
                          </a:lnTo>
                          <a:lnTo>
                            <a:pt x="32" y="39"/>
                          </a:lnTo>
                          <a:lnTo>
                            <a:pt x="37" y="39"/>
                          </a:lnTo>
                          <a:lnTo>
                            <a:pt x="43" y="39"/>
                          </a:lnTo>
                          <a:lnTo>
                            <a:pt x="50" y="38"/>
                          </a:lnTo>
                          <a:lnTo>
                            <a:pt x="55" y="37"/>
                          </a:lnTo>
                          <a:lnTo>
                            <a:pt x="59" y="37"/>
                          </a:lnTo>
                          <a:lnTo>
                            <a:pt x="65" y="35"/>
                          </a:lnTo>
                          <a:lnTo>
                            <a:pt x="66" y="35"/>
                          </a:lnTo>
                          <a:lnTo>
                            <a:pt x="66" y="37"/>
                          </a:lnTo>
                          <a:lnTo>
                            <a:pt x="64" y="38"/>
                          </a:lnTo>
                          <a:lnTo>
                            <a:pt x="62" y="40"/>
                          </a:lnTo>
                          <a:lnTo>
                            <a:pt x="59" y="42"/>
                          </a:lnTo>
                          <a:lnTo>
                            <a:pt x="54" y="43"/>
                          </a:lnTo>
                          <a:lnTo>
                            <a:pt x="51" y="44"/>
                          </a:lnTo>
                          <a:lnTo>
                            <a:pt x="46" y="45"/>
                          </a:lnTo>
                          <a:lnTo>
                            <a:pt x="43" y="46"/>
                          </a:lnTo>
                          <a:lnTo>
                            <a:pt x="37" y="46"/>
                          </a:lnTo>
                          <a:lnTo>
                            <a:pt x="32" y="46"/>
                          </a:lnTo>
                          <a:lnTo>
                            <a:pt x="26" y="46"/>
                          </a:lnTo>
                          <a:lnTo>
                            <a:pt x="17" y="46"/>
                          </a:lnTo>
                          <a:lnTo>
                            <a:pt x="22" y="47"/>
                          </a:lnTo>
                          <a:lnTo>
                            <a:pt x="26" y="48"/>
                          </a:lnTo>
                          <a:lnTo>
                            <a:pt x="32" y="49"/>
                          </a:lnTo>
                          <a:lnTo>
                            <a:pt x="36" y="49"/>
                          </a:lnTo>
                          <a:lnTo>
                            <a:pt x="40" y="49"/>
                          </a:lnTo>
                          <a:lnTo>
                            <a:pt x="45" y="49"/>
                          </a:lnTo>
                          <a:lnTo>
                            <a:pt x="48" y="49"/>
                          </a:lnTo>
                          <a:lnTo>
                            <a:pt x="51" y="48"/>
                          </a:lnTo>
                          <a:lnTo>
                            <a:pt x="56" y="47"/>
                          </a:lnTo>
                          <a:lnTo>
                            <a:pt x="59" y="46"/>
                          </a:lnTo>
                          <a:lnTo>
                            <a:pt x="61" y="46"/>
                          </a:lnTo>
                          <a:lnTo>
                            <a:pt x="61" y="47"/>
                          </a:lnTo>
                          <a:lnTo>
                            <a:pt x="61" y="48"/>
                          </a:lnTo>
                          <a:lnTo>
                            <a:pt x="59" y="49"/>
                          </a:lnTo>
                          <a:lnTo>
                            <a:pt x="59" y="50"/>
                          </a:lnTo>
                          <a:lnTo>
                            <a:pt x="56" y="51"/>
                          </a:lnTo>
                          <a:lnTo>
                            <a:pt x="54" y="52"/>
                          </a:lnTo>
                          <a:lnTo>
                            <a:pt x="51" y="53"/>
                          </a:lnTo>
                          <a:lnTo>
                            <a:pt x="45" y="54"/>
                          </a:lnTo>
                          <a:lnTo>
                            <a:pt x="38" y="54"/>
                          </a:lnTo>
                          <a:lnTo>
                            <a:pt x="26" y="54"/>
                          </a:lnTo>
                          <a:lnTo>
                            <a:pt x="43" y="55"/>
                          </a:lnTo>
                          <a:lnTo>
                            <a:pt x="46" y="55"/>
                          </a:lnTo>
                          <a:lnTo>
                            <a:pt x="46" y="56"/>
                          </a:lnTo>
                          <a:lnTo>
                            <a:pt x="48" y="56"/>
                          </a:lnTo>
                          <a:lnTo>
                            <a:pt x="48" y="57"/>
                          </a:lnTo>
                          <a:lnTo>
                            <a:pt x="48" y="58"/>
                          </a:lnTo>
                          <a:lnTo>
                            <a:pt x="50" y="58"/>
                          </a:lnTo>
                          <a:lnTo>
                            <a:pt x="53" y="57"/>
                          </a:lnTo>
                          <a:lnTo>
                            <a:pt x="56" y="56"/>
                          </a:lnTo>
                          <a:lnTo>
                            <a:pt x="59" y="55"/>
                          </a:lnTo>
                          <a:lnTo>
                            <a:pt x="59" y="54"/>
                          </a:lnTo>
                          <a:lnTo>
                            <a:pt x="62" y="53"/>
                          </a:lnTo>
                          <a:lnTo>
                            <a:pt x="67" y="46"/>
                          </a:lnTo>
                          <a:lnTo>
                            <a:pt x="71" y="41"/>
                          </a:lnTo>
                          <a:lnTo>
                            <a:pt x="74" y="38"/>
                          </a:lnTo>
                          <a:lnTo>
                            <a:pt x="74" y="37"/>
                          </a:lnTo>
                          <a:lnTo>
                            <a:pt x="74" y="36"/>
                          </a:lnTo>
                          <a:lnTo>
                            <a:pt x="72" y="34"/>
                          </a:lnTo>
                          <a:lnTo>
                            <a:pt x="72" y="32"/>
                          </a:lnTo>
                          <a:lnTo>
                            <a:pt x="72" y="31"/>
                          </a:lnTo>
                          <a:lnTo>
                            <a:pt x="72" y="30"/>
                          </a:lnTo>
                          <a:lnTo>
                            <a:pt x="74" y="29"/>
                          </a:lnTo>
                          <a:lnTo>
                            <a:pt x="74" y="28"/>
                          </a:lnTo>
                          <a:lnTo>
                            <a:pt x="76" y="27"/>
                          </a:lnTo>
                          <a:lnTo>
                            <a:pt x="76" y="26"/>
                          </a:lnTo>
                          <a:lnTo>
                            <a:pt x="74" y="25"/>
                          </a:lnTo>
                          <a:lnTo>
                            <a:pt x="74" y="24"/>
                          </a:lnTo>
                          <a:lnTo>
                            <a:pt x="74" y="23"/>
                          </a:lnTo>
                          <a:lnTo>
                            <a:pt x="72" y="22"/>
                          </a:lnTo>
                          <a:lnTo>
                            <a:pt x="72" y="21"/>
                          </a:lnTo>
                          <a:lnTo>
                            <a:pt x="74" y="20"/>
                          </a:lnTo>
                          <a:lnTo>
                            <a:pt x="74" y="19"/>
                          </a:lnTo>
                          <a:lnTo>
                            <a:pt x="74" y="18"/>
                          </a:lnTo>
                          <a:lnTo>
                            <a:pt x="74" y="16"/>
                          </a:lnTo>
                          <a:lnTo>
                            <a:pt x="74" y="15"/>
                          </a:lnTo>
                          <a:lnTo>
                            <a:pt x="74" y="14"/>
                          </a:lnTo>
                          <a:lnTo>
                            <a:pt x="74" y="13"/>
                          </a:lnTo>
                          <a:lnTo>
                            <a:pt x="72" y="12"/>
                          </a:lnTo>
                          <a:lnTo>
                            <a:pt x="72" y="11"/>
                          </a:lnTo>
                          <a:lnTo>
                            <a:pt x="74" y="10"/>
                          </a:lnTo>
                          <a:lnTo>
                            <a:pt x="74" y="9"/>
                          </a:lnTo>
                          <a:lnTo>
                            <a:pt x="76" y="7"/>
                          </a:lnTo>
                          <a:lnTo>
                            <a:pt x="76" y="6"/>
                          </a:lnTo>
                          <a:lnTo>
                            <a:pt x="76" y="5"/>
                          </a:lnTo>
                          <a:lnTo>
                            <a:pt x="74" y="4"/>
                          </a:lnTo>
                          <a:lnTo>
                            <a:pt x="74" y="3"/>
                          </a:lnTo>
                          <a:lnTo>
                            <a:pt x="74" y="0"/>
                          </a:lnTo>
                          <a:lnTo>
                            <a:pt x="66" y="4"/>
                          </a:lnTo>
                          <a:lnTo>
                            <a:pt x="61" y="5"/>
                          </a:lnTo>
                          <a:lnTo>
                            <a:pt x="55" y="7"/>
                          </a:lnTo>
                          <a:lnTo>
                            <a:pt x="49" y="9"/>
                          </a:lnTo>
                          <a:lnTo>
                            <a:pt x="43" y="10"/>
                          </a:lnTo>
                          <a:lnTo>
                            <a:pt x="38" y="11"/>
                          </a:lnTo>
                          <a:lnTo>
                            <a:pt x="30" y="11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 eaLnBrk="0" hangingPunct="0">
                        <a:defRPr/>
                      </a:pP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39974" name="Group 32"/>
                <p:cNvGrpSpPr>
                  <a:grpSpLocks/>
                </p:cNvGrpSpPr>
                <p:nvPr/>
              </p:nvGrpSpPr>
              <p:grpSpPr bwMode="auto">
                <a:xfrm>
                  <a:off x="1377" y="3012"/>
                  <a:ext cx="18" cy="38"/>
                  <a:chOff x="1377" y="3012"/>
                  <a:chExt cx="18" cy="38"/>
                </a:xfrm>
              </p:grpSpPr>
              <p:sp>
                <p:nvSpPr>
                  <p:cNvPr id="1916975" name="Freeform 33"/>
                  <p:cNvSpPr>
                    <a:spLocks/>
                  </p:cNvSpPr>
                  <p:nvPr/>
                </p:nvSpPr>
                <p:spPr bwMode="auto">
                  <a:xfrm>
                    <a:off x="1382" y="3024"/>
                    <a:ext cx="12" cy="2"/>
                  </a:xfrm>
                  <a:custGeom>
                    <a:avLst/>
                    <a:gdLst>
                      <a:gd name="T0" fmla="*/ 11 w 12"/>
                      <a:gd name="T1" fmla="*/ 1 h 2"/>
                      <a:gd name="T2" fmla="*/ 10 w 12"/>
                      <a:gd name="T3" fmla="*/ 1 h 2"/>
                      <a:gd name="T4" fmla="*/ 6 w 12"/>
                      <a:gd name="T5" fmla="*/ 1 h 2"/>
                      <a:gd name="T6" fmla="*/ 3 w 12"/>
                      <a:gd name="T7" fmla="*/ 0 h 2"/>
                      <a:gd name="T8" fmla="*/ 0 w 12"/>
                      <a:gd name="T9" fmla="*/ 0 h 2"/>
                      <a:gd name="T10" fmla="*/ 1 w 12"/>
                      <a:gd name="T11" fmla="*/ 0 h 2"/>
                      <a:gd name="T12" fmla="*/ 3 w 12"/>
                      <a:gd name="T13" fmla="*/ 0 h 2"/>
                      <a:gd name="T14" fmla="*/ 6 w 12"/>
                      <a:gd name="T15" fmla="*/ 0 h 2"/>
                      <a:gd name="T16" fmla="*/ 8 w 12"/>
                      <a:gd name="T17" fmla="*/ 0 h 2"/>
                      <a:gd name="T18" fmla="*/ 11 w 12"/>
                      <a:gd name="T19" fmla="*/ 1 h 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2"/>
                      <a:gd name="T31" fmla="*/ 0 h 2"/>
                      <a:gd name="T32" fmla="*/ 12 w 12"/>
                      <a:gd name="T33" fmla="*/ 2 h 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2" h="2">
                        <a:moveTo>
                          <a:pt x="11" y="1"/>
                        </a:moveTo>
                        <a:lnTo>
                          <a:pt x="10" y="1"/>
                        </a:lnTo>
                        <a:lnTo>
                          <a:pt x="6" y="1"/>
                        </a:lnTo>
                        <a:lnTo>
                          <a:pt x="3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6" y="0"/>
                        </a:lnTo>
                        <a:lnTo>
                          <a:pt x="8" y="0"/>
                        </a:lnTo>
                        <a:lnTo>
                          <a:pt x="11" y="1"/>
                        </a:lnTo>
                      </a:path>
                    </a:pathLst>
                  </a:custGeom>
                  <a:solidFill>
                    <a:srgbClr val="FFE0C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>
                      <a:defRPr/>
                    </a:pPr>
                    <a:endParaRPr lang="en-US" sz="16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916976" name="Freeform 34"/>
                  <p:cNvSpPr>
                    <a:spLocks/>
                  </p:cNvSpPr>
                  <p:nvPr/>
                </p:nvSpPr>
                <p:spPr bwMode="auto">
                  <a:xfrm>
                    <a:off x="1384" y="3035"/>
                    <a:ext cx="10" cy="2"/>
                  </a:xfrm>
                  <a:custGeom>
                    <a:avLst/>
                    <a:gdLst>
                      <a:gd name="T0" fmla="*/ 9 w 10"/>
                      <a:gd name="T1" fmla="*/ 1 h 2"/>
                      <a:gd name="T2" fmla="*/ 9 w 10"/>
                      <a:gd name="T3" fmla="*/ 1 h 2"/>
                      <a:gd name="T4" fmla="*/ 5 w 10"/>
                      <a:gd name="T5" fmla="*/ 1 h 2"/>
                      <a:gd name="T6" fmla="*/ 3 w 10"/>
                      <a:gd name="T7" fmla="*/ 0 h 2"/>
                      <a:gd name="T8" fmla="*/ 0 w 10"/>
                      <a:gd name="T9" fmla="*/ 0 h 2"/>
                      <a:gd name="T10" fmla="*/ 1 w 10"/>
                      <a:gd name="T11" fmla="*/ 0 h 2"/>
                      <a:gd name="T12" fmla="*/ 3 w 10"/>
                      <a:gd name="T13" fmla="*/ 0 h 2"/>
                      <a:gd name="T14" fmla="*/ 5 w 10"/>
                      <a:gd name="T15" fmla="*/ 0 h 2"/>
                      <a:gd name="T16" fmla="*/ 7 w 10"/>
                      <a:gd name="T17" fmla="*/ 0 h 2"/>
                      <a:gd name="T18" fmla="*/ 9 w 10"/>
                      <a:gd name="T19" fmla="*/ 1 h 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0"/>
                      <a:gd name="T31" fmla="*/ 0 h 2"/>
                      <a:gd name="T32" fmla="*/ 10 w 10"/>
                      <a:gd name="T33" fmla="*/ 2 h 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0" h="2">
                        <a:moveTo>
                          <a:pt x="9" y="1"/>
                        </a:moveTo>
                        <a:lnTo>
                          <a:pt x="9" y="1"/>
                        </a:lnTo>
                        <a:lnTo>
                          <a:pt x="5" y="1"/>
                        </a:lnTo>
                        <a:lnTo>
                          <a:pt x="3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9" y="1"/>
                        </a:lnTo>
                      </a:path>
                    </a:pathLst>
                  </a:custGeom>
                  <a:solidFill>
                    <a:srgbClr val="FFE0C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>
                      <a:defRPr/>
                    </a:pPr>
                    <a:endParaRPr lang="en-US" sz="16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916977" name="Freeform 35"/>
                  <p:cNvSpPr>
                    <a:spLocks/>
                  </p:cNvSpPr>
                  <p:nvPr/>
                </p:nvSpPr>
                <p:spPr bwMode="auto">
                  <a:xfrm>
                    <a:off x="1384" y="3049"/>
                    <a:ext cx="9" cy="2"/>
                  </a:xfrm>
                  <a:custGeom>
                    <a:avLst/>
                    <a:gdLst>
                      <a:gd name="T0" fmla="*/ 9 w 10"/>
                      <a:gd name="T1" fmla="*/ 1 h 2"/>
                      <a:gd name="T2" fmla="*/ 8 w 10"/>
                      <a:gd name="T3" fmla="*/ 1 h 2"/>
                      <a:gd name="T4" fmla="*/ 6 w 10"/>
                      <a:gd name="T5" fmla="*/ 1 h 2"/>
                      <a:gd name="T6" fmla="*/ 3 w 10"/>
                      <a:gd name="T7" fmla="*/ 0 h 2"/>
                      <a:gd name="T8" fmla="*/ 0 w 10"/>
                      <a:gd name="T9" fmla="*/ 0 h 2"/>
                      <a:gd name="T10" fmla="*/ 0 w 10"/>
                      <a:gd name="T11" fmla="*/ 0 h 2"/>
                      <a:gd name="T12" fmla="*/ 3 w 10"/>
                      <a:gd name="T13" fmla="*/ 0 h 2"/>
                      <a:gd name="T14" fmla="*/ 5 w 10"/>
                      <a:gd name="T15" fmla="*/ 0 h 2"/>
                      <a:gd name="T16" fmla="*/ 7 w 10"/>
                      <a:gd name="T17" fmla="*/ 0 h 2"/>
                      <a:gd name="T18" fmla="*/ 9 w 10"/>
                      <a:gd name="T19" fmla="*/ 1 h 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0"/>
                      <a:gd name="T31" fmla="*/ 0 h 2"/>
                      <a:gd name="T32" fmla="*/ 10 w 10"/>
                      <a:gd name="T33" fmla="*/ 2 h 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0" h="2">
                        <a:moveTo>
                          <a:pt x="9" y="1"/>
                        </a:moveTo>
                        <a:lnTo>
                          <a:pt x="8" y="1"/>
                        </a:lnTo>
                        <a:lnTo>
                          <a:pt x="6" y="1"/>
                        </a:lnTo>
                        <a:lnTo>
                          <a:pt x="3" y="0"/>
                        </a:lnTo>
                        <a:lnTo>
                          <a:pt x="0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9" y="1"/>
                        </a:lnTo>
                      </a:path>
                    </a:pathLst>
                  </a:custGeom>
                  <a:solidFill>
                    <a:srgbClr val="FFE0C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>
                      <a:defRPr/>
                    </a:pPr>
                    <a:endParaRPr lang="en-US" sz="16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916978" name="Freeform 36"/>
                  <p:cNvSpPr>
                    <a:spLocks/>
                  </p:cNvSpPr>
                  <p:nvPr/>
                </p:nvSpPr>
                <p:spPr bwMode="auto">
                  <a:xfrm>
                    <a:off x="1377" y="3012"/>
                    <a:ext cx="13" cy="3"/>
                  </a:xfrm>
                  <a:custGeom>
                    <a:avLst/>
                    <a:gdLst>
                      <a:gd name="T0" fmla="*/ 12 w 13"/>
                      <a:gd name="T1" fmla="*/ 2 h 3"/>
                      <a:gd name="T2" fmla="*/ 11 w 13"/>
                      <a:gd name="T3" fmla="*/ 2 h 3"/>
                      <a:gd name="T4" fmla="*/ 7 w 13"/>
                      <a:gd name="T5" fmla="*/ 1 h 3"/>
                      <a:gd name="T6" fmla="*/ 4 w 13"/>
                      <a:gd name="T7" fmla="*/ 1 h 3"/>
                      <a:gd name="T8" fmla="*/ 0 w 13"/>
                      <a:gd name="T9" fmla="*/ 0 h 3"/>
                      <a:gd name="T10" fmla="*/ 1 w 13"/>
                      <a:gd name="T11" fmla="*/ 0 h 3"/>
                      <a:gd name="T12" fmla="*/ 3 w 13"/>
                      <a:gd name="T13" fmla="*/ 0 h 3"/>
                      <a:gd name="T14" fmla="*/ 6 w 13"/>
                      <a:gd name="T15" fmla="*/ 0 h 3"/>
                      <a:gd name="T16" fmla="*/ 9 w 13"/>
                      <a:gd name="T17" fmla="*/ 1 h 3"/>
                      <a:gd name="T18" fmla="*/ 12 w 13"/>
                      <a:gd name="T19" fmla="*/ 2 h 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3"/>
                      <a:gd name="T31" fmla="*/ 0 h 3"/>
                      <a:gd name="T32" fmla="*/ 13 w 13"/>
                      <a:gd name="T33" fmla="*/ 3 h 3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3" h="3">
                        <a:moveTo>
                          <a:pt x="12" y="2"/>
                        </a:moveTo>
                        <a:lnTo>
                          <a:pt x="11" y="2"/>
                        </a:lnTo>
                        <a:lnTo>
                          <a:pt x="7" y="1"/>
                        </a:lnTo>
                        <a:lnTo>
                          <a:pt x="4" y="1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6" y="0"/>
                        </a:lnTo>
                        <a:lnTo>
                          <a:pt x="9" y="1"/>
                        </a:lnTo>
                        <a:lnTo>
                          <a:pt x="12" y="2"/>
                        </a:lnTo>
                      </a:path>
                    </a:pathLst>
                  </a:custGeom>
                  <a:solidFill>
                    <a:srgbClr val="FFE0C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>
                      <a:defRPr/>
                    </a:pPr>
                    <a:endParaRPr lang="en-US" sz="16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39967" name="Group 37"/>
              <p:cNvGrpSpPr>
                <a:grpSpLocks/>
              </p:cNvGrpSpPr>
              <p:nvPr/>
            </p:nvGrpSpPr>
            <p:grpSpPr bwMode="auto">
              <a:xfrm>
                <a:off x="1245" y="2727"/>
                <a:ext cx="230" cy="286"/>
                <a:chOff x="1245" y="2727"/>
                <a:chExt cx="230" cy="286"/>
              </a:xfrm>
            </p:grpSpPr>
            <p:sp>
              <p:nvSpPr>
                <p:cNvPr id="1916980" name="Freeform 38"/>
                <p:cNvSpPr>
                  <a:spLocks/>
                </p:cNvSpPr>
                <p:nvPr/>
              </p:nvSpPr>
              <p:spPr bwMode="auto">
                <a:xfrm>
                  <a:off x="1245" y="2727"/>
                  <a:ext cx="230" cy="286"/>
                </a:xfrm>
                <a:custGeom>
                  <a:avLst/>
                  <a:gdLst>
                    <a:gd name="T0" fmla="*/ 164 w 230"/>
                    <a:gd name="T1" fmla="*/ 275 h 286"/>
                    <a:gd name="T2" fmla="*/ 166 w 230"/>
                    <a:gd name="T3" fmla="*/ 273 h 286"/>
                    <a:gd name="T4" fmla="*/ 167 w 230"/>
                    <a:gd name="T5" fmla="*/ 270 h 286"/>
                    <a:gd name="T6" fmla="*/ 174 w 230"/>
                    <a:gd name="T7" fmla="*/ 228 h 286"/>
                    <a:gd name="T8" fmla="*/ 179 w 230"/>
                    <a:gd name="T9" fmla="*/ 213 h 286"/>
                    <a:gd name="T10" fmla="*/ 186 w 230"/>
                    <a:gd name="T11" fmla="*/ 198 h 286"/>
                    <a:gd name="T12" fmla="*/ 193 w 230"/>
                    <a:gd name="T13" fmla="*/ 185 h 286"/>
                    <a:gd name="T14" fmla="*/ 204 w 230"/>
                    <a:gd name="T15" fmla="*/ 168 h 286"/>
                    <a:gd name="T16" fmla="*/ 216 w 230"/>
                    <a:gd name="T17" fmla="*/ 151 h 286"/>
                    <a:gd name="T18" fmla="*/ 223 w 230"/>
                    <a:gd name="T19" fmla="*/ 134 h 286"/>
                    <a:gd name="T20" fmla="*/ 227 w 230"/>
                    <a:gd name="T21" fmla="*/ 118 h 286"/>
                    <a:gd name="T22" fmla="*/ 229 w 230"/>
                    <a:gd name="T23" fmla="*/ 96 h 286"/>
                    <a:gd name="T24" fmla="*/ 226 w 230"/>
                    <a:gd name="T25" fmla="*/ 80 h 286"/>
                    <a:gd name="T26" fmla="*/ 219 w 230"/>
                    <a:gd name="T27" fmla="*/ 62 h 286"/>
                    <a:gd name="T28" fmla="*/ 210 w 230"/>
                    <a:gd name="T29" fmla="*/ 45 h 286"/>
                    <a:gd name="T30" fmla="*/ 196 w 230"/>
                    <a:gd name="T31" fmla="*/ 31 h 286"/>
                    <a:gd name="T32" fmla="*/ 181 w 230"/>
                    <a:gd name="T33" fmla="*/ 18 h 286"/>
                    <a:gd name="T34" fmla="*/ 160 w 230"/>
                    <a:gd name="T35" fmla="*/ 8 h 286"/>
                    <a:gd name="T36" fmla="*/ 139 w 230"/>
                    <a:gd name="T37" fmla="*/ 2 h 286"/>
                    <a:gd name="T38" fmla="*/ 120 w 230"/>
                    <a:gd name="T39" fmla="*/ 0 h 286"/>
                    <a:gd name="T40" fmla="*/ 101 w 230"/>
                    <a:gd name="T41" fmla="*/ 0 h 286"/>
                    <a:gd name="T42" fmla="*/ 82 w 230"/>
                    <a:gd name="T43" fmla="*/ 4 h 286"/>
                    <a:gd name="T44" fmla="*/ 67 w 230"/>
                    <a:gd name="T45" fmla="*/ 9 h 286"/>
                    <a:gd name="T46" fmla="*/ 53 w 230"/>
                    <a:gd name="T47" fmla="*/ 16 h 286"/>
                    <a:gd name="T48" fmla="*/ 37 w 230"/>
                    <a:gd name="T49" fmla="*/ 27 h 286"/>
                    <a:gd name="T50" fmla="*/ 24 w 230"/>
                    <a:gd name="T51" fmla="*/ 39 h 286"/>
                    <a:gd name="T52" fmla="*/ 13 w 230"/>
                    <a:gd name="T53" fmla="*/ 54 h 286"/>
                    <a:gd name="T54" fmla="*/ 4 w 230"/>
                    <a:gd name="T55" fmla="*/ 73 h 286"/>
                    <a:gd name="T56" fmla="*/ 0 w 230"/>
                    <a:gd name="T57" fmla="*/ 91 h 286"/>
                    <a:gd name="T58" fmla="*/ 0 w 230"/>
                    <a:gd name="T59" fmla="*/ 109 h 286"/>
                    <a:gd name="T60" fmla="*/ 3 w 230"/>
                    <a:gd name="T61" fmla="*/ 127 h 286"/>
                    <a:gd name="T62" fmla="*/ 10 w 230"/>
                    <a:gd name="T63" fmla="*/ 146 h 286"/>
                    <a:gd name="T64" fmla="*/ 20 w 230"/>
                    <a:gd name="T65" fmla="*/ 162 h 286"/>
                    <a:gd name="T66" fmla="*/ 31 w 230"/>
                    <a:gd name="T67" fmla="*/ 178 h 286"/>
                    <a:gd name="T68" fmla="*/ 45 w 230"/>
                    <a:gd name="T69" fmla="*/ 201 h 286"/>
                    <a:gd name="T70" fmla="*/ 50 w 230"/>
                    <a:gd name="T71" fmla="*/ 215 h 286"/>
                    <a:gd name="T72" fmla="*/ 55 w 230"/>
                    <a:gd name="T73" fmla="*/ 232 h 286"/>
                    <a:gd name="T74" fmla="*/ 59 w 230"/>
                    <a:gd name="T75" fmla="*/ 253 h 286"/>
                    <a:gd name="T76" fmla="*/ 61 w 230"/>
                    <a:gd name="T77" fmla="*/ 269 h 286"/>
                    <a:gd name="T78" fmla="*/ 62 w 230"/>
                    <a:gd name="T79" fmla="*/ 273 h 286"/>
                    <a:gd name="T80" fmla="*/ 64 w 230"/>
                    <a:gd name="T81" fmla="*/ 275 h 286"/>
                    <a:gd name="T82" fmla="*/ 69 w 230"/>
                    <a:gd name="T83" fmla="*/ 278 h 286"/>
                    <a:gd name="T84" fmla="*/ 77 w 230"/>
                    <a:gd name="T85" fmla="*/ 281 h 286"/>
                    <a:gd name="T86" fmla="*/ 85 w 230"/>
                    <a:gd name="T87" fmla="*/ 283 h 286"/>
                    <a:gd name="T88" fmla="*/ 94 w 230"/>
                    <a:gd name="T89" fmla="*/ 284 h 286"/>
                    <a:gd name="T90" fmla="*/ 104 w 230"/>
                    <a:gd name="T91" fmla="*/ 285 h 286"/>
                    <a:gd name="T92" fmla="*/ 111 w 230"/>
                    <a:gd name="T93" fmla="*/ 285 h 286"/>
                    <a:gd name="T94" fmla="*/ 120 w 230"/>
                    <a:gd name="T95" fmla="*/ 285 h 286"/>
                    <a:gd name="T96" fmla="*/ 128 w 230"/>
                    <a:gd name="T97" fmla="*/ 284 h 286"/>
                    <a:gd name="T98" fmla="*/ 138 w 230"/>
                    <a:gd name="T99" fmla="*/ 283 h 286"/>
                    <a:gd name="T100" fmla="*/ 146 w 230"/>
                    <a:gd name="T101" fmla="*/ 282 h 286"/>
                    <a:gd name="T102" fmla="*/ 153 w 230"/>
                    <a:gd name="T103" fmla="*/ 280 h 286"/>
                    <a:gd name="T104" fmla="*/ 160 w 230"/>
                    <a:gd name="T105" fmla="*/ 278 h 28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230"/>
                    <a:gd name="T160" fmla="*/ 0 h 286"/>
                    <a:gd name="T161" fmla="*/ 230 w 230"/>
                    <a:gd name="T162" fmla="*/ 286 h 28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230" h="286">
                      <a:moveTo>
                        <a:pt x="160" y="278"/>
                      </a:moveTo>
                      <a:lnTo>
                        <a:pt x="162" y="276"/>
                      </a:lnTo>
                      <a:lnTo>
                        <a:pt x="164" y="275"/>
                      </a:lnTo>
                      <a:lnTo>
                        <a:pt x="165" y="275"/>
                      </a:lnTo>
                      <a:lnTo>
                        <a:pt x="165" y="274"/>
                      </a:lnTo>
                      <a:lnTo>
                        <a:pt x="166" y="273"/>
                      </a:lnTo>
                      <a:lnTo>
                        <a:pt x="167" y="272"/>
                      </a:lnTo>
                      <a:lnTo>
                        <a:pt x="167" y="271"/>
                      </a:lnTo>
                      <a:lnTo>
                        <a:pt x="167" y="270"/>
                      </a:lnTo>
                      <a:lnTo>
                        <a:pt x="167" y="269"/>
                      </a:lnTo>
                      <a:lnTo>
                        <a:pt x="168" y="264"/>
                      </a:lnTo>
                      <a:lnTo>
                        <a:pt x="174" y="228"/>
                      </a:lnTo>
                      <a:lnTo>
                        <a:pt x="176" y="222"/>
                      </a:lnTo>
                      <a:lnTo>
                        <a:pt x="176" y="218"/>
                      </a:lnTo>
                      <a:lnTo>
                        <a:pt x="179" y="213"/>
                      </a:lnTo>
                      <a:lnTo>
                        <a:pt x="181" y="207"/>
                      </a:lnTo>
                      <a:lnTo>
                        <a:pt x="184" y="202"/>
                      </a:lnTo>
                      <a:lnTo>
                        <a:pt x="186" y="198"/>
                      </a:lnTo>
                      <a:lnTo>
                        <a:pt x="187" y="194"/>
                      </a:lnTo>
                      <a:lnTo>
                        <a:pt x="190" y="191"/>
                      </a:lnTo>
                      <a:lnTo>
                        <a:pt x="193" y="185"/>
                      </a:lnTo>
                      <a:lnTo>
                        <a:pt x="196" y="177"/>
                      </a:lnTo>
                      <a:lnTo>
                        <a:pt x="201" y="172"/>
                      </a:lnTo>
                      <a:lnTo>
                        <a:pt x="204" y="168"/>
                      </a:lnTo>
                      <a:lnTo>
                        <a:pt x="209" y="161"/>
                      </a:lnTo>
                      <a:lnTo>
                        <a:pt x="213" y="155"/>
                      </a:lnTo>
                      <a:lnTo>
                        <a:pt x="216" y="151"/>
                      </a:lnTo>
                      <a:lnTo>
                        <a:pt x="218" y="146"/>
                      </a:lnTo>
                      <a:lnTo>
                        <a:pt x="221" y="139"/>
                      </a:lnTo>
                      <a:lnTo>
                        <a:pt x="223" y="134"/>
                      </a:lnTo>
                      <a:lnTo>
                        <a:pt x="225" y="128"/>
                      </a:lnTo>
                      <a:lnTo>
                        <a:pt x="226" y="124"/>
                      </a:lnTo>
                      <a:lnTo>
                        <a:pt x="227" y="118"/>
                      </a:lnTo>
                      <a:lnTo>
                        <a:pt x="229" y="112"/>
                      </a:lnTo>
                      <a:lnTo>
                        <a:pt x="229" y="104"/>
                      </a:lnTo>
                      <a:lnTo>
                        <a:pt x="229" y="96"/>
                      </a:lnTo>
                      <a:lnTo>
                        <a:pt x="227" y="90"/>
                      </a:lnTo>
                      <a:lnTo>
                        <a:pt x="226" y="85"/>
                      </a:lnTo>
                      <a:lnTo>
                        <a:pt x="226" y="80"/>
                      </a:lnTo>
                      <a:lnTo>
                        <a:pt x="224" y="74"/>
                      </a:lnTo>
                      <a:lnTo>
                        <a:pt x="221" y="68"/>
                      </a:lnTo>
                      <a:lnTo>
                        <a:pt x="219" y="62"/>
                      </a:lnTo>
                      <a:lnTo>
                        <a:pt x="216" y="56"/>
                      </a:lnTo>
                      <a:lnTo>
                        <a:pt x="213" y="51"/>
                      </a:lnTo>
                      <a:lnTo>
                        <a:pt x="210" y="45"/>
                      </a:lnTo>
                      <a:lnTo>
                        <a:pt x="205" y="39"/>
                      </a:lnTo>
                      <a:lnTo>
                        <a:pt x="201" y="35"/>
                      </a:lnTo>
                      <a:lnTo>
                        <a:pt x="196" y="31"/>
                      </a:lnTo>
                      <a:lnTo>
                        <a:pt x="191" y="27"/>
                      </a:lnTo>
                      <a:lnTo>
                        <a:pt x="185" y="23"/>
                      </a:lnTo>
                      <a:lnTo>
                        <a:pt x="181" y="18"/>
                      </a:lnTo>
                      <a:lnTo>
                        <a:pt x="174" y="15"/>
                      </a:lnTo>
                      <a:lnTo>
                        <a:pt x="167" y="11"/>
                      </a:lnTo>
                      <a:lnTo>
                        <a:pt x="160" y="8"/>
                      </a:lnTo>
                      <a:lnTo>
                        <a:pt x="152" y="6"/>
                      </a:lnTo>
                      <a:lnTo>
                        <a:pt x="145" y="4"/>
                      </a:lnTo>
                      <a:lnTo>
                        <a:pt x="139" y="2"/>
                      </a:lnTo>
                      <a:lnTo>
                        <a:pt x="133" y="1"/>
                      </a:lnTo>
                      <a:lnTo>
                        <a:pt x="127" y="0"/>
                      </a:lnTo>
                      <a:lnTo>
                        <a:pt x="120" y="0"/>
                      </a:lnTo>
                      <a:lnTo>
                        <a:pt x="113" y="0"/>
                      </a:lnTo>
                      <a:lnTo>
                        <a:pt x="105" y="0"/>
                      </a:lnTo>
                      <a:lnTo>
                        <a:pt x="101" y="0"/>
                      </a:lnTo>
                      <a:lnTo>
                        <a:pt x="94" y="2"/>
                      </a:lnTo>
                      <a:lnTo>
                        <a:pt x="89" y="2"/>
                      </a:lnTo>
                      <a:lnTo>
                        <a:pt x="82" y="4"/>
                      </a:lnTo>
                      <a:lnTo>
                        <a:pt x="77" y="5"/>
                      </a:lnTo>
                      <a:lnTo>
                        <a:pt x="71" y="7"/>
                      </a:lnTo>
                      <a:lnTo>
                        <a:pt x="67" y="9"/>
                      </a:lnTo>
                      <a:lnTo>
                        <a:pt x="62" y="11"/>
                      </a:lnTo>
                      <a:lnTo>
                        <a:pt x="57" y="14"/>
                      </a:lnTo>
                      <a:lnTo>
                        <a:pt x="53" y="16"/>
                      </a:lnTo>
                      <a:lnTo>
                        <a:pt x="47" y="21"/>
                      </a:lnTo>
                      <a:lnTo>
                        <a:pt x="42" y="24"/>
                      </a:lnTo>
                      <a:lnTo>
                        <a:pt x="37" y="27"/>
                      </a:lnTo>
                      <a:lnTo>
                        <a:pt x="33" y="31"/>
                      </a:lnTo>
                      <a:lnTo>
                        <a:pt x="28" y="35"/>
                      </a:lnTo>
                      <a:lnTo>
                        <a:pt x="24" y="39"/>
                      </a:lnTo>
                      <a:lnTo>
                        <a:pt x="20" y="43"/>
                      </a:lnTo>
                      <a:lnTo>
                        <a:pt x="16" y="48"/>
                      </a:lnTo>
                      <a:lnTo>
                        <a:pt x="13" y="54"/>
                      </a:lnTo>
                      <a:lnTo>
                        <a:pt x="8" y="60"/>
                      </a:lnTo>
                      <a:lnTo>
                        <a:pt x="6" y="67"/>
                      </a:lnTo>
                      <a:lnTo>
                        <a:pt x="4" y="73"/>
                      </a:lnTo>
                      <a:lnTo>
                        <a:pt x="3" y="80"/>
                      </a:lnTo>
                      <a:lnTo>
                        <a:pt x="2" y="86"/>
                      </a:lnTo>
                      <a:lnTo>
                        <a:pt x="0" y="91"/>
                      </a:lnTo>
                      <a:lnTo>
                        <a:pt x="0" y="97"/>
                      </a:lnTo>
                      <a:lnTo>
                        <a:pt x="0" y="103"/>
                      </a:lnTo>
                      <a:lnTo>
                        <a:pt x="0" y="109"/>
                      </a:lnTo>
                      <a:lnTo>
                        <a:pt x="0" y="114"/>
                      </a:lnTo>
                      <a:lnTo>
                        <a:pt x="2" y="121"/>
                      </a:lnTo>
                      <a:lnTo>
                        <a:pt x="3" y="127"/>
                      </a:lnTo>
                      <a:lnTo>
                        <a:pt x="5" y="132"/>
                      </a:lnTo>
                      <a:lnTo>
                        <a:pt x="8" y="139"/>
                      </a:lnTo>
                      <a:lnTo>
                        <a:pt x="10" y="146"/>
                      </a:lnTo>
                      <a:lnTo>
                        <a:pt x="13" y="151"/>
                      </a:lnTo>
                      <a:lnTo>
                        <a:pt x="17" y="156"/>
                      </a:lnTo>
                      <a:lnTo>
                        <a:pt x="20" y="162"/>
                      </a:lnTo>
                      <a:lnTo>
                        <a:pt x="24" y="167"/>
                      </a:lnTo>
                      <a:lnTo>
                        <a:pt x="28" y="172"/>
                      </a:lnTo>
                      <a:lnTo>
                        <a:pt x="31" y="178"/>
                      </a:lnTo>
                      <a:lnTo>
                        <a:pt x="37" y="188"/>
                      </a:lnTo>
                      <a:lnTo>
                        <a:pt x="42" y="197"/>
                      </a:lnTo>
                      <a:lnTo>
                        <a:pt x="45" y="201"/>
                      </a:lnTo>
                      <a:lnTo>
                        <a:pt x="47" y="205"/>
                      </a:lnTo>
                      <a:lnTo>
                        <a:pt x="48" y="210"/>
                      </a:lnTo>
                      <a:lnTo>
                        <a:pt x="50" y="215"/>
                      </a:lnTo>
                      <a:lnTo>
                        <a:pt x="53" y="219"/>
                      </a:lnTo>
                      <a:lnTo>
                        <a:pt x="53" y="225"/>
                      </a:lnTo>
                      <a:lnTo>
                        <a:pt x="55" y="232"/>
                      </a:lnTo>
                      <a:lnTo>
                        <a:pt x="56" y="240"/>
                      </a:lnTo>
                      <a:lnTo>
                        <a:pt x="57" y="246"/>
                      </a:lnTo>
                      <a:lnTo>
                        <a:pt x="59" y="253"/>
                      </a:lnTo>
                      <a:lnTo>
                        <a:pt x="59" y="259"/>
                      </a:lnTo>
                      <a:lnTo>
                        <a:pt x="59" y="263"/>
                      </a:lnTo>
                      <a:lnTo>
                        <a:pt x="61" y="269"/>
                      </a:lnTo>
                      <a:lnTo>
                        <a:pt x="62" y="270"/>
                      </a:lnTo>
                      <a:lnTo>
                        <a:pt x="62" y="272"/>
                      </a:lnTo>
                      <a:lnTo>
                        <a:pt x="62" y="273"/>
                      </a:lnTo>
                      <a:lnTo>
                        <a:pt x="63" y="273"/>
                      </a:lnTo>
                      <a:lnTo>
                        <a:pt x="63" y="274"/>
                      </a:lnTo>
                      <a:lnTo>
                        <a:pt x="64" y="275"/>
                      </a:lnTo>
                      <a:lnTo>
                        <a:pt x="65" y="276"/>
                      </a:lnTo>
                      <a:lnTo>
                        <a:pt x="68" y="277"/>
                      </a:lnTo>
                      <a:lnTo>
                        <a:pt x="69" y="278"/>
                      </a:lnTo>
                      <a:lnTo>
                        <a:pt x="73" y="279"/>
                      </a:lnTo>
                      <a:lnTo>
                        <a:pt x="75" y="280"/>
                      </a:lnTo>
                      <a:lnTo>
                        <a:pt x="77" y="281"/>
                      </a:lnTo>
                      <a:lnTo>
                        <a:pt x="79" y="281"/>
                      </a:lnTo>
                      <a:lnTo>
                        <a:pt x="82" y="282"/>
                      </a:lnTo>
                      <a:lnTo>
                        <a:pt x="85" y="283"/>
                      </a:lnTo>
                      <a:lnTo>
                        <a:pt x="88" y="283"/>
                      </a:lnTo>
                      <a:lnTo>
                        <a:pt x="91" y="283"/>
                      </a:lnTo>
                      <a:lnTo>
                        <a:pt x="94" y="284"/>
                      </a:lnTo>
                      <a:lnTo>
                        <a:pt x="97" y="284"/>
                      </a:lnTo>
                      <a:lnTo>
                        <a:pt x="99" y="284"/>
                      </a:lnTo>
                      <a:lnTo>
                        <a:pt x="104" y="285"/>
                      </a:lnTo>
                      <a:lnTo>
                        <a:pt x="105" y="285"/>
                      </a:lnTo>
                      <a:lnTo>
                        <a:pt x="109" y="285"/>
                      </a:lnTo>
                      <a:lnTo>
                        <a:pt x="111" y="285"/>
                      </a:lnTo>
                      <a:lnTo>
                        <a:pt x="114" y="285"/>
                      </a:lnTo>
                      <a:lnTo>
                        <a:pt x="118" y="285"/>
                      </a:lnTo>
                      <a:lnTo>
                        <a:pt x="120" y="285"/>
                      </a:lnTo>
                      <a:lnTo>
                        <a:pt x="124" y="285"/>
                      </a:lnTo>
                      <a:lnTo>
                        <a:pt x="125" y="285"/>
                      </a:lnTo>
                      <a:lnTo>
                        <a:pt x="128" y="284"/>
                      </a:lnTo>
                      <a:lnTo>
                        <a:pt x="132" y="284"/>
                      </a:lnTo>
                      <a:lnTo>
                        <a:pt x="135" y="284"/>
                      </a:lnTo>
                      <a:lnTo>
                        <a:pt x="138" y="283"/>
                      </a:lnTo>
                      <a:lnTo>
                        <a:pt x="141" y="283"/>
                      </a:lnTo>
                      <a:lnTo>
                        <a:pt x="144" y="283"/>
                      </a:lnTo>
                      <a:lnTo>
                        <a:pt x="146" y="282"/>
                      </a:lnTo>
                      <a:lnTo>
                        <a:pt x="148" y="281"/>
                      </a:lnTo>
                      <a:lnTo>
                        <a:pt x="152" y="281"/>
                      </a:lnTo>
                      <a:lnTo>
                        <a:pt x="153" y="280"/>
                      </a:lnTo>
                      <a:lnTo>
                        <a:pt x="155" y="279"/>
                      </a:lnTo>
                      <a:lnTo>
                        <a:pt x="158" y="278"/>
                      </a:lnTo>
                      <a:lnTo>
                        <a:pt x="160" y="278"/>
                      </a:lnTo>
                    </a:path>
                  </a:pathLst>
                </a:custGeom>
                <a:solidFill>
                  <a:srgbClr val="FAFD00"/>
                </a:solidFill>
                <a:ln w="12700" cap="rnd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>
                    <a:defRPr/>
                  </a:pPr>
                  <a:endParaRPr lang="en-US" sz="1600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916981" name="Oval 39"/>
                <p:cNvSpPr>
                  <a:spLocks noChangeArrowheads="1"/>
                </p:cNvSpPr>
                <p:nvPr/>
              </p:nvSpPr>
              <p:spPr bwMode="auto">
                <a:xfrm>
                  <a:off x="1310" y="2981"/>
                  <a:ext cx="92" cy="20"/>
                </a:xfrm>
                <a:prstGeom prst="ellipse">
                  <a:avLst/>
                </a:prstGeom>
                <a:solidFill>
                  <a:srgbClr val="FAFD00"/>
                </a:soli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grpSp>
              <p:nvGrpSpPr>
                <p:cNvPr id="39970" name="Group 40"/>
                <p:cNvGrpSpPr>
                  <a:grpSpLocks/>
                </p:cNvGrpSpPr>
                <p:nvPr/>
              </p:nvGrpSpPr>
              <p:grpSpPr bwMode="auto">
                <a:xfrm>
                  <a:off x="1355" y="2756"/>
                  <a:ext cx="92" cy="242"/>
                  <a:chOff x="1355" y="2756"/>
                  <a:chExt cx="92" cy="242"/>
                </a:xfrm>
              </p:grpSpPr>
              <p:sp>
                <p:nvSpPr>
                  <p:cNvPr id="1916983" name="Freeform 41"/>
                  <p:cNvSpPr>
                    <a:spLocks/>
                  </p:cNvSpPr>
                  <p:nvPr/>
                </p:nvSpPr>
                <p:spPr bwMode="auto">
                  <a:xfrm>
                    <a:off x="1414" y="2756"/>
                    <a:ext cx="33" cy="34"/>
                  </a:xfrm>
                  <a:custGeom>
                    <a:avLst/>
                    <a:gdLst>
                      <a:gd name="T0" fmla="*/ 0 w 32"/>
                      <a:gd name="T1" fmla="*/ 0 h 34"/>
                      <a:gd name="T2" fmla="*/ 8 w 32"/>
                      <a:gd name="T3" fmla="*/ 3 h 34"/>
                      <a:gd name="T4" fmla="*/ 15 w 32"/>
                      <a:gd name="T5" fmla="*/ 7 h 34"/>
                      <a:gd name="T6" fmla="*/ 21 w 32"/>
                      <a:gd name="T7" fmla="*/ 11 h 34"/>
                      <a:gd name="T8" fmla="*/ 25 w 32"/>
                      <a:gd name="T9" fmla="*/ 15 h 34"/>
                      <a:gd name="T10" fmla="*/ 28 w 32"/>
                      <a:gd name="T11" fmla="*/ 19 h 34"/>
                      <a:gd name="T12" fmla="*/ 30 w 32"/>
                      <a:gd name="T13" fmla="*/ 23 h 34"/>
                      <a:gd name="T14" fmla="*/ 31 w 32"/>
                      <a:gd name="T15" fmla="*/ 27 h 34"/>
                      <a:gd name="T16" fmla="*/ 19 w 32"/>
                      <a:gd name="T17" fmla="*/ 33 h 34"/>
                      <a:gd name="T18" fmla="*/ 19 w 32"/>
                      <a:gd name="T19" fmla="*/ 27 h 34"/>
                      <a:gd name="T20" fmla="*/ 17 w 32"/>
                      <a:gd name="T21" fmla="*/ 22 h 34"/>
                      <a:gd name="T22" fmla="*/ 14 w 32"/>
                      <a:gd name="T23" fmla="*/ 16 h 34"/>
                      <a:gd name="T24" fmla="*/ 10 w 32"/>
                      <a:gd name="T25" fmla="*/ 10 h 34"/>
                      <a:gd name="T26" fmla="*/ 6 w 32"/>
                      <a:gd name="T27" fmla="*/ 6 h 34"/>
                      <a:gd name="T28" fmla="*/ 0 w 32"/>
                      <a:gd name="T29" fmla="*/ 0 h 3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32"/>
                      <a:gd name="T46" fmla="*/ 0 h 34"/>
                      <a:gd name="T47" fmla="*/ 32 w 32"/>
                      <a:gd name="T48" fmla="*/ 34 h 34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32" h="34">
                        <a:moveTo>
                          <a:pt x="0" y="0"/>
                        </a:moveTo>
                        <a:lnTo>
                          <a:pt x="8" y="3"/>
                        </a:lnTo>
                        <a:lnTo>
                          <a:pt x="15" y="7"/>
                        </a:lnTo>
                        <a:lnTo>
                          <a:pt x="21" y="11"/>
                        </a:lnTo>
                        <a:lnTo>
                          <a:pt x="25" y="15"/>
                        </a:lnTo>
                        <a:lnTo>
                          <a:pt x="28" y="19"/>
                        </a:lnTo>
                        <a:lnTo>
                          <a:pt x="30" y="23"/>
                        </a:lnTo>
                        <a:lnTo>
                          <a:pt x="31" y="27"/>
                        </a:lnTo>
                        <a:lnTo>
                          <a:pt x="19" y="33"/>
                        </a:lnTo>
                        <a:lnTo>
                          <a:pt x="19" y="27"/>
                        </a:lnTo>
                        <a:lnTo>
                          <a:pt x="17" y="22"/>
                        </a:lnTo>
                        <a:lnTo>
                          <a:pt x="14" y="16"/>
                        </a:lnTo>
                        <a:lnTo>
                          <a:pt x="10" y="10"/>
                        </a:lnTo>
                        <a:lnTo>
                          <a:pt x="6" y="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AFD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>
                      <a:defRPr/>
                    </a:pPr>
                    <a:endParaRPr lang="en-US" sz="16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  <p:sp>
                <p:nvSpPr>
                  <p:cNvPr id="1916984" name="Freeform 42"/>
                  <p:cNvSpPr>
                    <a:spLocks/>
                  </p:cNvSpPr>
                  <p:nvPr/>
                </p:nvSpPr>
                <p:spPr bwMode="auto">
                  <a:xfrm>
                    <a:off x="1355" y="2938"/>
                    <a:ext cx="53" cy="60"/>
                  </a:xfrm>
                  <a:custGeom>
                    <a:avLst/>
                    <a:gdLst>
                      <a:gd name="T0" fmla="*/ 53 w 54"/>
                      <a:gd name="T1" fmla="*/ 0 h 60"/>
                      <a:gd name="T2" fmla="*/ 51 w 54"/>
                      <a:gd name="T3" fmla="*/ 2 h 60"/>
                      <a:gd name="T4" fmla="*/ 42 w 54"/>
                      <a:gd name="T5" fmla="*/ 38 h 60"/>
                      <a:gd name="T6" fmla="*/ 40 w 54"/>
                      <a:gd name="T7" fmla="*/ 42 h 60"/>
                      <a:gd name="T8" fmla="*/ 38 w 54"/>
                      <a:gd name="T9" fmla="*/ 44 h 60"/>
                      <a:gd name="T10" fmla="*/ 33 w 54"/>
                      <a:gd name="T11" fmla="*/ 47 h 60"/>
                      <a:gd name="T12" fmla="*/ 30 w 54"/>
                      <a:gd name="T13" fmla="*/ 49 h 60"/>
                      <a:gd name="T14" fmla="*/ 25 w 54"/>
                      <a:gd name="T15" fmla="*/ 52 h 60"/>
                      <a:gd name="T16" fmla="*/ 20 w 54"/>
                      <a:gd name="T17" fmla="*/ 54 h 60"/>
                      <a:gd name="T18" fmla="*/ 15 w 54"/>
                      <a:gd name="T19" fmla="*/ 54 h 60"/>
                      <a:gd name="T20" fmla="*/ 11 w 54"/>
                      <a:gd name="T21" fmla="*/ 55 h 60"/>
                      <a:gd name="T22" fmla="*/ 6 w 54"/>
                      <a:gd name="T23" fmla="*/ 56 h 60"/>
                      <a:gd name="T24" fmla="*/ 0 w 54"/>
                      <a:gd name="T25" fmla="*/ 56 h 60"/>
                      <a:gd name="T26" fmla="*/ 1 w 54"/>
                      <a:gd name="T27" fmla="*/ 58 h 60"/>
                      <a:gd name="T28" fmla="*/ 5 w 54"/>
                      <a:gd name="T29" fmla="*/ 59 h 60"/>
                      <a:gd name="T30" fmla="*/ 8 w 54"/>
                      <a:gd name="T31" fmla="*/ 59 h 60"/>
                      <a:gd name="T32" fmla="*/ 13 w 54"/>
                      <a:gd name="T33" fmla="*/ 58 h 60"/>
                      <a:gd name="T34" fmla="*/ 16 w 54"/>
                      <a:gd name="T35" fmla="*/ 58 h 60"/>
                      <a:gd name="T36" fmla="*/ 21 w 54"/>
                      <a:gd name="T37" fmla="*/ 57 h 60"/>
                      <a:gd name="T38" fmla="*/ 25 w 54"/>
                      <a:gd name="T39" fmla="*/ 56 h 60"/>
                      <a:gd name="T40" fmla="*/ 30 w 54"/>
                      <a:gd name="T41" fmla="*/ 55 h 60"/>
                      <a:gd name="T42" fmla="*/ 33 w 54"/>
                      <a:gd name="T43" fmla="*/ 54 h 60"/>
                      <a:gd name="T44" fmla="*/ 37 w 54"/>
                      <a:gd name="T45" fmla="*/ 54 h 60"/>
                      <a:gd name="T46" fmla="*/ 42 w 54"/>
                      <a:gd name="T47" fmla="*/ 51 h 60"/>
                      <a:gd name="T48" fmla="*/ 43 w 54"/>
                      <a:gd name="T49" fmla="*/ 49 h 60"/>
                      <a:gd name="T50" fmla="*/ 44 w 54"/>
                      <a:gd name="T51" fmla="*/ 47 h 60"/>
                      <a:gd name="T52" fmla="*/ 45 w 54"/>
                      <a:gd name="T53" fmla="*/ 44 h 60"/>
                      <a:gd name="T54" fmla="*/ 46 w 54"/>
                      <a:gd name="T55" fmla="*/ 40 h 60"/>
                      <a:gd name="T56" fmla="*/ 53 w 54"/>
                      <a:gd name="T57" fmla="*/ 0 h 60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54"/>
                      <a:gd name="T88" fmla="*/ 0 h 60"/>
                      <a:gd name="T89" fmla="*/ 54 w 54"/>
                      <a:gd name="T90" fmla="*/ 60 h 60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54" h="60">
                        <a:moveTo>
                          <a:pt x="53" y="0"/>
                        </a:moveTo>
                        <a:lnTo>
                          <a:pt x="51" y="2"/>
                        </a:lnTo>
                        <a:lnTo>
                          <a:pt x="42" y="38"/>
                        </a:lnTo>
                        <a:lnTo>
                          <a:pt x="40" y="42"/>
                        </a:lnTo>
                        <a:lnTo>
                          <a:pt x="38" y="44"/>
                        </a:lnTo>
                        <a:lnTo>
                          <a:pt x="33" y="47"/>
                        </a:lnTo>
                        <a:lnTo>
                          <a:pt x="30" y="49"/>
                        </a:lnTo>
                        <a:lnTo>
                          <a:pt x="25" y="52"/>
                        </a:lnTo>
                        <a:lnTo>
                          <a:pt x="20" y="54"/>
                        </a:lnTo>
                        <a:lnTo>
                          <a:pt x="15" y="54"/>
                        </a:lnTo>
                        <a:lnTo>
                          <a:pt x="11" y="55"/>
                        </a:lnTo>
                        <a:lnTo>
                          <a:pt x="6" y="56"/>
                        </a:lnTo>
                        <a:lnTo>
                          <a:pt x="0" y="56"/>
                        </a:lnTo>
                        <a:lnTo>
                          <a:pt x="1" y="58"/>
                        </a:lnTo>
                        <a:lnTo>
                          <a:pt x="5" y="59"/>
                        </a:lnTo>
                        <a:lnTo>
                          <a:pt x="8" y="59"/>
                        </a:lnTo>
                        <a:lnTo>
                          <a:pt x="13" y="58"/>
                        </a:lnTo>
                        <a:lnTo>
                          <a:pt x="16" y="58"/>
                        </a:lnTo>
                        <a:lnTo>
                          <a:pt x="21" y="57"/>
                        </a:lnTo>
                        <a:lnTo>
                          <a:pt x="25" y="56"/>
                        </a:lnTo>
                        <a:lnTo>
                          <a:pt x="30" y="55"/>
                        </a:lnTo>
                        <a:lnTo>
                          <a:pt x="33" y="54"/>
                        </a:lnTo>
                        <a:lnTo>
                          <a:pt x="37" y="54"/>
                        </a:lnTo>
                        <a:lnTo>
                          <a:pt x="42" y="51"/>
                        </a:lnTo>
                        <a:lnTo>
                          <a:pt x="43" y="49"/>
                        </a:lnTo>
                        <a:lnTo>
                          <a:pt x="44" y="47"/>
                        </a:lnTo>
                        <a:lnTo>
                          <a:pt x="45" y="44"/>
                        </a:lnTo>
                        <a:lnTo>
                          <a:pt x="46" y="40"/>
                        </a:lnTo>
                        <a:lnTo>
                          <a:pt x="53" y="0"/>
                        </a:lnTo>
                      </a:path>
                    </a:pathLst>
                  </a:custGeom>
                  <a:solidFill>
                    <a:srgbClr val="FAFD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>
                      <a:defRPr/>
                    </a:pPr>
                    <a:endParaRPr lang="en-US" sz="1600" dirty="0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</p:grpSp>
        <p:pic>
          <p:nvPicPr>
            <p:cNvPr id="39963" name="Picture 5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63739" y="3756025"/>
              <a:ext cx="530225" cy="4460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39964" name="Picture 5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98614" y="4262438"/>
              <a:ext cx="447675" cy="4079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39965" name="Picture 59" descr="BLLPNS0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47801" y="4792663"/>
              <a:ext cx="64928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954" name="Rectangle 60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5900"/>
            <a:ext cx="8534400" cy="990600"/>
          </a:xfrm>
        </p:spPr>
        <p:txBody>
          <a:bodyPr/>
          <a:lstStyle/>
          <a:p>
            <a:r>
              <a:rPr lang="en-US" smtClean="0"/>
              <a:t>Category Maturity Life Cycle</a:t>
            </a:r>
            <a:endParaRPr lang="en-US" sz="2400" smtClean="0">
              <a:solidFill>
                <a:schemeClr val="folHlink"/>
              </a:solidFill>
            </a:endParaRPr>
          </a:p>
        </p:txBody>
      </p:sp>
      <p:sp>
        <p:nvSpPr>
          <p:cNvPr id="62" name="Text Box 43"/>
          <p:cNvSpPr txBox="1">
            <a:spLocks noChangeArrowheads="1"/>
          </p:cNvSpPr>
          <p:nvPr/>
        </p:nvSpPr>
        <p:spPr bwMode="auto">
          <a:xfrm>
            <a:off x="838200" y="3665538"/>
            <a:ext cx="950913" cy="523875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algn="ctr" eaLnBrk="0" hangingPunct="0">
              <a:buClr>
                <a:schemeClr val="tx2"/>
              </a:buClr>
              <a:buSzPct val="125000"/>
            </a:pPr>
            <a:r>
              <a:rPr lang="en-US" sz="1400"/>
              <a:t>Emerging</a:t>
            </a:r>
          </a:p>
          <a:p>
            <a:pPr marL="342900" indent="-342900" algn="ctr" eaLnBrk="0" hangingPunct="0">
              <a:buClr>
                <a:schemeClr val="tx2"/>
              </a:buClr>
              <a:buSzPct val="125000"/>
            </a:pPr>
            <a:r>
              <a:rPr lang="en-US" sz="1400"/>
              <a:t>Market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16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16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16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16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6940" grpId="0"/>
      <p:bldP spid="1916941" grpId="0"/>
      <p:bldP spid="1916942" grpId="0"/>
      <p:bldP spid="1916943" grpId="0" animBg="1"/>
      <p:bldP spid="1916944" grpId="0" animBg="1"/>
      <p:bldP spid="1916945" grpId="0"/>
      <p:bldP spid="1916950" grpId="0"/>
      <p:bldP spid="1916951" grpId="0"/>
      <p:bldP spid="1916952" grpId="0"/>
      <p:bldP spid="1916985" grpId="0"/>
      <p:bldP spid="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Your Resources Today?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A Portfolio Analysis Framework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1986" name="Text Box 4"/>
          <p:cNvSpPr txBox="1">
            <a:spLocks noChangeArrowheads="1"/>
          </p:cNvSpPr>
          <p:nvPr/>
        </p:nvSpPr>
        <p:spPr bwMode="auto">
          <a:xfrm>
            <a:off x="2900363" y="1738313"/>
            <a:ext cx="2176462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High Growth</a:t>
            </a:r>
          </a:p>
        </p:txBody>
      </p:sp>
      <p:sp>
        <p:nvSpPr>
          <p:cNvPr id="41987" name="Text Box 5"/>
          <p:cNvSpPr txBox="1">
            <a:spLocks noChangeArrowheads="1"/>
          </p:cNvSpPr>
          <p:nvPr/>
        </p:nvSpPr>
        <p:spPr bwMode="auto">
          <a:xfrm>
            <a:off x="4935538" y="1738313"/>
            <a:ext cx="20193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Low Growth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679450" y="2927350"/>
            <a:ext cx="169227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Material</a:t>
            </a:r>
            <a:endParaRPr lang="en-US" sz="1600" i="1"/>
          </a:p>
        </p:txBody>
      </p:sp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685800" y="4246563"/>
            <a:ext cx="16637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r" eaLnBrk="0" hangingPunct="0"/>
            <a:r>
              <a:rPr lang="en-US" sz="2000"/>
              <a:t>Not Material</a:t>
            </a:r>
            <a:endParaRPr lang="en-US" sz="1600"/>
          </a:p>
        </p:txBody>
      </p:sp>
      <p:grpSp>
        <p:nvGrpSpPr>
          <p:cNvPr id="41990" name="Group 11"/>
          <p:cNvGrpSpPr>
            <a:grpSpLocks/>
          </p:cNvGrpSpPr>
          <p:nvPr/>
        </p:nvGrpSpPr>
        <p:grpSpPr bwMode="auto">
          <a:xfrm>
            <a:off x="3825875" y="2633663"/>
            <a:ext cx="2366963" cy="2366962"/>
            <a:chOff x="2149" y="1280"/>
            <a:chExt cx="1670" cy="1670"/>
          </a:xfrm>
        </p:grpSpPr>
        <p:sp>
          <p:nvSpPr>
            <p:cNvPr id="42011" name="Line 9"/>
            <p:cNvSpPr>
              <a:spLocks noChangeShapeType="1"/>
            </p:cNvSpPr>
            <p:nvPr/>
          </p:nvSpPr>
          <p:spPr bwMode="auto">
            <a:xfrm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2" name="Line 9"/>
            <p:cNvSpPr>
              <a:spLocks noChangeShapeType="1"/>
            </p:cNvSpPr>
            <p:nvPr/>
          </p:nvSpPr>
          <p:spPr bwMode="auto">
            <a:xfrm rot="-5400000"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237413" y="2466975"/>
            <a:ext cx="876300" cy="2822575"/>
            <a:chOff x="7719220" y="2850356"/>
            <a:chExt cx="876300" cy="2421338"/>
          </a:xfrm>
        </p:grpSpPr>
        <p:sp>
          <p:nvSpPr>
            <p:cNvPr id="42009" name="AutoShape 13"/>
            <p:cNvSpPr>
              <a:spLocks noChangeArrowheads="1"/>
            </p:cNvSpPr>
            <p:nvPr/>
          </p:nvSpPr>
          <p:spPr bwMode="auto">
            <a:xfrm rot="5400000">
              <a:off x="6953251" y="3616325"/>
              <a:ext cx="2408237" cy="876300"/>
            </a:xfrm>
            <a:prstGeom prst="leftArrow">
              <a:avLst>
                <a:gd name="adj1" fmla="val 50000"/>
                <a:gd name="adj2" fmla="val 68705"/>
              </a:avLst>
            </a:prstGeom>
            <a:solidFill>
              <a:schemeClr val="accent1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42010" name="Text Box 14"/>
            <p:cNvSpPr txBox="1">
              <a:spLocks noChangeArrowheads="1"/>
            </p:cNvSpPr>
            <p:nvPr/>
          </p:nvSpPr>
          <p:spPr bwMode="auto">
            <a:xfrm rot="-5400000">
              <a:off x="7160816" y="4111417"/>
              <a:ext cx="1982001" cy="338554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FAFD00"/>
                  </a:solidFill>
                </a:rPr>
                <a:t>PRESENT  REWARDS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503613" y="5246688"/>
            <a:ext cx="3024187" cy="876300"/>
            <a:chOff x="3967163" y="5461000"/>
            <a:chExt cx="2512231" cy="876300"/>
          </a:xfrm>
        </p:grpSpPr>
        <p:sp>
          <p:nvSpPr>
            <p:cNvPr id="42007" name="AutoShape 12"/>
            <p:cNvSpPr>
              <a:spLocks noChangeArrowheads="1"/>
            </p:cNvSpPr>
            <p:nvPr/>
          </p:nvSpPr>
          <p:spPr bwMode="auto">
            <a:xfrm>
              <a:off x="3967163" y="5461000"/>
              <a:ext cx="2408237" cy="876300"/>
            </a:xfrm>
            <a:prstGeom prst="leftArrow">
              <a:avLst>
                <a:gd name="adj1" fmla="val 50000"/>
                <a:gd name="adj2" fmla="val 68705"/>
              </a:avLst>
            </a:prstGeom>
            <a:solidFill>
              <a:schemeClr val="tx2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 sz="1600"/>
            </a:p>
          </p:txBody>
        </p:sp>
        <p:sp>
          <p:nvSpPr>
            <p:cNvPr id="42008" name="Text Box 15"/>
            <p:cNvSpPr txBox="1">
              <a:spLocks noChangeArrowheads="1"/>
            </p:cNvSpPr>
            <p:nvPr/>
          </p:nvSpPr>
          <p:spPr bwMode="auto">
            <a:xfrm>
              <a:off x="4363238" y="5729288"/>
              <a:ext cx="2116156" cy="338554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FAFD00"/>
                  </a:solidFill>
                </a:rPr>
                <a:t>FUTURE REWARDS</a:t>
              </a:r>
            </a:p>
          </p:txBody>
        </p:sp>
      </p:grpSp>
      <p:sp>
        <p:nvSpPr>
          <p:cNvPr id="17" name="Plus 16"/>
          <p:cNvSpPr/>
          <p:nvPr/>
        </p:nvSpPr>
        <p:spPr bwMode="auto">
          <a:xfrm>
            <a:off x="3224213" y="2847975"/>
            <a:ext cx="601662" cy="582613"/>
          </a:xfrm>
          <a:prstGeom prst="mathPlus">
            <a:avLst/>
          </a:prstGeom>
          <a:solidFill>
            <a:schemeClr val="tx2"/>
          </a:solidFill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300">
              <a:cs typeface="+mn-cs"/>
            </a:endParaRPr>
          </a:p>
        </p:txBody>
      </p:sp>
      <p:sp>
        <p:nvSpPr>
          <p:cNvPr id="18" name="Minus 17"/>
          <p:cNvSpPr/>
          <p:nvPr/>
        </p:nvSpPr>
        <p:spPr bwMode="auto">
          <a:xfrm>
            <a:off x="4122738" y="4154488"/>
            <a:ext cx="555625" cy="584200"/>
          </a:xfrm>
          <a:prstGeom prst="mathMinus">
            <a:avLst/>
          </a:prstGeom>
          <a:solidFill>
            <a:srgbClr val="C00000"/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300">
              <a:cs typeface="+mn-cs"/>
            </a:endParaRPr>
          </a:p>
        </p:txBody>
      </p:sp>
      <p:sp>
        <p:nvSpPr>
          <p:cNvPr id="19" name="Plus 18"/>
          <p:cNvSpPr/>
          <p:nvPr/>
        </p:nvSpPr>
        <p:spPr bwMode="auto">
          <a:xfrm>
            <a:off x="3224213" y="4154488"/>
            <a:ext cx="601662" cy="584200"/>
          </a:xfrm>
          <a:prstGeom prst="mathPlus">
            <a:avLst/>
          </a:prstGeom>
          <a:solidFill>
            <a:schemeClr val="tx2"/>
          </a:solidFill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300">
              <a:cs typeface="+mn-cs"/>
            </a:endParaRPr>
          </a:p>
        </p:txBody>
      </p:sp>
      <p:sp>
        <p:nvSpPr>
          <p:cNvPr id="20" name="Plus 19"/>
          <p:cNvSpPr/>
          <p:nvPr/>
        </p:nvSpPr>
        <p:spPr bwMode="auto">
          <a:xfrm>
            <a:off x="5940425" y="2847975"/>
            <a:ext cx="601663" cy="582613"/>
          </a:xfrm>
          <a:prstGeom prst="mathPlus">
            <a:avLst/>
          </a:prstGeom>
          <a:solidFill>
            <a:srgbClr val="C00000"/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300">
              <a:cs typeface="+mn-cs"/>
            </a:endParaRPr>
          </a:p>
        </p:txBody>
      </p:sp>
      <p:sp>
        <p:nvSpPr>
          <p:cNvPr id="21" name="Plus 20"/>
          <p:cNvSpPr/>
          <p:nvPr/>
        </p:nvSpPr>
        <p:spPr bwMode="auto">
          <a:xfrm>
            <a:off x="4098925" y="2847975"/>
            <a:ext cx="601663" cy="582613"/>
          </a:xfrm>
          <a:prstGeom prst="mathPlus">
            <a:avLst/>
          </a:prstGeom>
          <a:solidFill>
            <a:srgbClr val="C00000"/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300">
              <a:cs typeface="+mn-cs"/>
            </a:endParaRPr>
          </a:p>
        </p:txBody>
      </p:sp>
      <p:sp>
        <p:nvSpPr>
          <p:cNvPr id="22" name="Minus 21"/>
          <p:cNvSpPr/>
          <p:nvPr/>
        </p:nvSpPr>
        <p:spPr bwMode="auto">
          <a:xfrm>
            <a:off x="5240338" y="2847975"/>
            <a:ext cx="555625" cy="584200"/>
          </a:xfrm>
          <a:prstGeom prst="mathMinus">
            <a:avLst/>
          </a:prstGeom>
          <a:solidFill>
            <a:schemeClr val="tx2"/>
          </a:solidFill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300">
              <a:cs typeface="+mn-cs"/>
            </a:endParaRPr>
          </a:p>
        </p:txBody>
      </p:sp>
      <p:sp>
        <p:nvSpPr>
          <p:cNvPr id="23" name="Minus 22"/>
          <p:cNvSpPr/>
          <p:nvPr/>
        </p:nvSpPr>
        <p:spPr bwMode="auto">
          <a:xfrm>
            <a:off x="5962650" y="4154488"/>
            <a:ext cx="555625" cy="584200"/>
          </a:xfrm>
          <a:prstGeom prst="mathMinus">
            <a:avLst/>
          </a:prstGeom>
          <a:solidFill>
            <a:srgbClr val="C00000"/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300">
              <a:cs typeface="+mn-cs"/>
            </a:endParaRPr>
          </a:p>
        </p:txBody>
      </p:sp>
      <p:sp>
        <p:nvSpPr>
          <p:cNvPr id="24" name="Minus 23"/>
          <p:cNvSpPr/>
          <p:nvPr/>
        </p:nvSpPr>
        <p:spPr bwMode="auto">
          <a:xfrm>
            <a:off x="5240338" y="4154488"/>
            <a:ext cx="555625" cy="584200"/>
          </a:xfrm>
          <a:prstGeom prst="mathMinus">
            <a:avLst/>
          </a:prstGeom>
          <a:solidFill>
            <a:schemeClr val="tx2"/>
          </a:solidFill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 sz="300">
              <a:cs typeface="+mn-cs"/>
            </a:endParaRPr>
          </a:p>
        </p:txBody>
      </p:sp>
      <p:sp>
        <p:nvSpPr>
          <p:cNvPr id="42001" name="TextBox 25"/>
          <p:cNvSpPr txBox="1">
            <a:spLocks noChangeArrowheads="1"/>
          </p:cNvSpPr>
          <p:nvPr/>
        </p:nvSpPr>
        <p:spPr bwMode="auto">
          <a:xfrm>
            <a:off x="4716463" y="3906838"/>
            <a:ext cx="209550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00" b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42002" name="TextBox 26"/>
          <p:cNvSpPr txBox="1">
            <a:spLocks noChangeArrowheads="1"/>
          </p:cNvSpPr>
          <p:nvPr/>
        </p:nvSpPr>
        <p:spPr bwMode="auto">
          <a:xfrm>
            <a:off x="4716463" y="3435350"/>
            <a:ext cx="209550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00" b="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42003" name="TextBox 27"/>
          <p:cNvSpPr txBox="1">
            <a:spLocks noChangeArrowheads="1"/>
          </p:cNvSpPr>
          <p:nvPr/>
        </p:nvSpPr>
        <p:spPr bwMode="auto">
          <a:xfrm>
            <a:off x="5116513" y="3435350"/>
            <a:ext cx="211137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00" b="0">
                <a:solidFill>
                  <a:schemeClr val="tx2"/>
                </a:solidFill>
              </a:rPr>
              <a:t>C</a:t>
            </a:r>
          </a:p>
        </p:txBody>
      </p:sp>
      <p:sp>
        <p:nvSpPr>
          <p:cNvPr id="42004" name="TextBox 28"/>
          <p:cNvSpPr txBox="1">
            <a:spLocks noChangeArrowheads="1"/>
          </p:cNvSpPr>
          <p:nvPr/>
        </p:nvSpPr>
        <p:spPr bwMode="auto">
          <a:xfrm>
            <a:off x="5027613" y="3906838"/>
            <a:ext cx="388937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00" b="0">
                <a:solidFill>
                  <a:schemeClr val="tx2"/>
                </a:solidFill>
              </a:rPr>
              <a:t>D</a:t>
            </a: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2881313" y="1458913"/>
            <a:ext cx="2141537" cy="925512"/>
          </a:xfrm>
          <a:prstGeom prst="ellips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696913" y="2663825"/>
            <a:ext cx="2141537" cy="925513"/>
          </a:xfrm>
          <a:prstGeom prst="ellips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1"/>
          <p:cNvSpPr>
            <a:spLocks noGrp="1" noChangeArrowheads="1"/>
          </p:cNvSpPr>
          <p:nvPr>
            <p:ph type="title"/>
          </p:nvPr>
        </p:nvSpPr>
        <p:spPr>
          <a:xfrm>
            <a:off x="214313" y="250825"/>
            <a:ext cx="8686800" cy="990600"/>
          </a:xfrm>
        </p:spPr>
        <p:txBody>
          <a:bodyPr/>
          <a:lstStyle/>
          <a:p>
            <a:r>
              <a:rPr lang="en-US" sz="2800" smtClean="0"/>
              <a:t>Typical Portfolio Pattern for a Public Company</a:t>
            </a:r>
          </a:p>
        </p:txBody>
      </p:sp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2900363" y="1414463"/>
            <a:ext cx="2176462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High Growth</a:t>
            </a: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4935538" y="1414463"/>
            <a:ext cx="20193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Low Growth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44036" name="Group 11"/>
          <p:cNvGrpSpPr>
            <a:grpSpLocks/>
          </p:cNvGrpSpPr>
          <p:nvPr/>
        </p:nvGrpSpPr>
        <p:grpSpPr bwMode="auto">
          <a:xfrm>
            <a:off x="3825875" y="2633663"/>
            <a:ext cx="2366963" cy="2366962"/>
            <a:chOff x="2149" y="1280"/>
            <a:chExt cx="1670" cy="1670"/>
          </a:xfrm>
        </p:grpSpPr>
        <p:sp>
          <p:nvSpPr>
            <p:cNvPr id="44056" name="Line 9"/>
            <p:cNvSpPr>
              <a:spLocks noChangeShapeType="1"/>
            </p:cNvSpPr>
            <p:nvPr/>
          </p:nvSpPr>
          <p:spPr bwMode="auto">
            <a:xfrm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9"/>
            <p:cNvSpPr>
              <a:spLocks noChangeShapeType="1"/>
            </p:cNvSpPr>
            <p:nvPr/>
          </p:nvSpPr>
          <p:spPr bwMode="auto">
            <a:xfrm rot="-5400000"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6" name="Oval 30"/>
          <p:cNvSpPr>
            <a:spLocks noChangeArrowheads="1"/>
          </p:cNvSpPr>
          <p:nvPr/>
        </p:nvSpPr>
        <p:spPr bwMode="auto">
          <a:xfrm>
            <a:off x="4813300" y="2833688"/>
            <a:ext cx="665163" cy="665162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47" name="Oval 32"/>
          <p:cNvSpPr>
            <a:spLocks noChangeArrowheads="1"/>
          </p:cNvSpPr>
          <p:nvPr/>
        </p:nvSpPr>
        <p:spPr bwMode="auto">
          <a:xfrm>
            <a:off x="5664200" y="3217863"/>
            <a:ext cx="503238" cy="519112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48" name="Oval 34"/>
          <p:cNvSpPr>
            <a:spLocks noChangeArrowheads="1"/>
          </p:cNvSpPr>
          <p:nvPr/>
        </p:nvSpPr>
        <p:spPr bwMode="auto">
          <a:xfrm>
            <a:off x="5807075" y="2246313"/>
            <a:ext cx="896938" cy="896937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49" name="Oval 36"/>
          <p:cNvSpPr>
            <a:spLocks noChangeArrowheads="1"/>
          </p:cNvSpPr>
          <p:nvPr/>
        </p:nvSpPr>
        <p:spPr bwMode="auto">
          <a:xfrm>
            <a:off x="4019550" y="4632325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50" name="Oval 37"/>
          <p:cNvSpPr>
            <a:spLocks noChangeArrowheads="1"/>
          </p:cNvSpPr>
          <p:nvPr/>
        </p:nvSpPr>
        <p:spPr bwMode="auto">
          <a:xfrm>
            <a:off x="4019550" y="4360863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51" name="Oval 38"/>
          <p:cNvSpPr>
            <a:spLocks noChangeArrowheads="1"/>
          </p:cNvSpPr>
          <p:nvPr/>
        </p:nvSpPr>
        <p:spPr bwMode="auto">
          <a:xfrm>
            <a:off x="4171950" y="4513263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52" name="Oval 39"/>
          <p:cNvSpPr>
            <a:spLocks noChangeArrowheads="1"/>
          </p:cNvSpPr>
          <p:nvPr/>
        </p:nvSpPr>
        <p:spPr bwMode="auto">
          <a:xfrm>
            <a:off x="4308475" y="4583113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53" name="Oval 40"/>
          <p:cNvSpPr>
            <a:spLocks noChangeArrowheads="1"/>
          </p:cNvSpPr>
          <p:nvPr/>
        </p:nvSpPr>
        <p:spPr bwMode="auto">
          <a:xfrm>
            <a:off x="4156075" y="3962400"/>
            <a:ext cx="254000" cy="254000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54" name="Oval 41"/>
          <p:cNvSpPr>
            <a:spLocks noChangeArrowheads="1"/>
          </p:cNvSpPr>
          <p:nvPr/>
        </p:nvSpPr>
        <p:spPr bwMode="auto">
          <a:xfrm>
            <a:off x="4470400" y="4198938"/>
            <a:ext cx="152400" cy="152400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55" name="Oval 42"/>
          <p:cNvSpPr>
            <a:spLocks noChangeArrowheads="1"/>
          </p:cNvSpPr>
          <p:nvPr/>
        </p:nvSpPr>
        <p:spPr bwMode="auto">
          <a:xfrm>
            <a:off x="5381625" y="4224338"/>
            <a:ext cx="277813" cy="277812"/>
          </a:xfrm>
          <a:prstGeom prst="ellipse">
            <a:avLst/>
          </a:prstGeom>
          <a:solidFill>
            <a:schemeClr val="accent2"/>
          </a:solidFill>
          <a:ln w="28575" cap="rnd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0256" name="Oval 44"/>
          <p:cNvSpPr>
            <a:spLocks noChangeArrowheads="1"/>
          </p:cNvSpPr>
          <p:nvPr/>
        </p:nvSpPr>
        <p:spPr bwMode="auto">
          <a:xfrm>
            <a:off x="5659438" y="4641850"/>
            <a:ext cx="150812" cy="150813"/>
          </a:xfrm>
          <a:prstGeom prst="ellipse">
            <a:avLst/>
          </a:prstGeom>
          <a:solidFill>
            <a:schemeClr val="accent2"/>
          </a:solidFill>
          <a:ln w="28575" cap="rnd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47825" y="5724525"/>
            <a:ext cx="6538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>
                <a:solidFill>
                  <a:schemeClr val="tx2"/>
                </a:solidFill>
              </a:rPr>
              <a:t>Why don’t we have more businesses in Quadrant 2?</a:t>
            </a:r>
          </a:p>
        </p:txBody>
      </p:sp>
      <p:sp>
        <p:nvSpPr>
          <p:cNvPr id="44049" name="TextBox 24"/>
          <p:cNvSpPr txBox="1">
            <a:spLocks noChangeArrowheads="1"/>
          </p:cNvSpPr>
          <p:nvPr/>
        </p:nvSpPr>
        <p:spPr bwMode="auto">
          <a:xfrm>
            <a:off x="4711700" y="3829050"/>
            <a:ext cx="2841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/>
              <a:t>1</a:t>
            </a:r>
          </a:p>
        </p:txBody>
      </p:sp>
      <p:sp>
        <p:nvSpPr>
          <p:cNvPr id="44050" name="TextBox 25"/>
          <p:cNvSpPr txBox="1">
            <a:spLocks noChangeArrowheads="1"/>
          </p:cNvSpPr>
          <p:nvPr/>
        </p:nvSpPr>
        <p:spPr bwMode="auto">
          <a:xfrm>
            <a:off x="4711700" y="3509963"/>
            <a:ext cx="28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/>
              <a:t>2</a:t>
            </a:r>
          </a:p>
        </p:txBody>
      </p:sp>
      <p:sp>
        <p:nvSpPr>
          <p:cNvPr id="44051" name="TextBox 26"/>
          <p:cNvSpPr txBox="1">
            <a:spLocks noChangeArrowheads="1"/>
          </p:cNvSpPr>
          <p:nvPr/>
        </p:nvSpPr>
        <p:spPr bwMode="auto">
          <a:xfrm>
            <a:off x="5033963" y="3509963"/>
            <a:ext cx="284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/>
              <a:t>3</a:t>
            </a:r>
          </a:p>
        </p:txBody>
      </p:sp>
      <p:sp>
        <p:nvSpPr>
          <p:cNvPr id="44052" name="TextBox 27"/>
          <p:cNvSpPr txBox="1">
            <a:spLocks noChangeArrowheads="1"/>
          </p:cNvSpPr>
          <p:nvPr/>
        </p:nvSpPr>
        <p:spPr bwMode="auto">
          <a:xfrm>
            <a:off x="5033963" y="3829050"/>
            <a:ext cx="28416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/>
              <a:t>4</a:t>
            </a:r>
          </a:p>
        </p:txBody>
      </p:sp>
      <p:sp>
        <p:nvSpPr>
          <p:cNvPr id="10262" name="TextBox 26"/>
          <p:cNvSpPr txBox="1">
            <a:spLocks noChangeArrowheads="1"/>
          </p:cNvSpPr>
          <p:nvPr/>
        </p:nvSpPr>
        <p:spPr bwMode="auto">
          <a:xfrm>
            <a:off x="2398713" y="5340350"/>
            <a:ext cx="5037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0"/>
              <a:t>What is the first question the board asks?</a:t>
            </a:r>
            <a:endParaRPr lang="en-US" sz="2000" i="1"/>
          </a:p>
        </p:txBody>
      </p:sp>
      <p:sp>
        <p:nvSpPr>
          <p:cNvPr id="44054" name="Text Box 6"/>
          <p:cNvSpPr txBox="1">
            <a:spLocks noChangeArrowheads="1"/>
          </p:cNvSpPr>
          <p:nvPr/>
        </p:nvSpPr>
        <p:spPr bwMode="auto">
          <a:xfrm>
            <a:off x="679450" y="2927350"/>
            <a:ext cx="169227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Material</a:t>
            </a:r>
            <a:endParaRPr lang="en-US" sz="1600" i="1"/>
          </a:p>
        </p:txBody>
      </p:sp>
      <p:sp>
        <p:nvSpPr>
          <p:cNvPr id="44055" name="Text Box 7"/>
          <p:cNvSpPr txBox="1">
            <a:spLocks noChangeArrowheads="1"/>
          </p:cNvSpPr>
          <p:nvPr/>
        </p:nvSpPr>
        <p:spPr bwMode="auto">
          <a:xfrm>
            <a:off x="685800" y="4246563"/>
            <a:ext cx="16637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r" eaLnBrk="0" hangingPunct="0"/>
            <a:r>
              <a:rPr lang="en-US" sz="2000"/>
              <a:t>Not Material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 animBg="1"/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24" grpId="0" build="p"/>
      <p:bldP spid="102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215900"/>
            <a:ext cx="8029575" cy="990600"/>
          </a:xfrm>
        </p:spPr>
        <p:txBody>
          <a:bodyPr/>
          <a:lstStyle/>
          <a:p>
            <a:r>
              <a:rPr lang="en-US" sz="2800" smtClean="0"/>
              <a:t>Pursuing Growth in a Mature Category</a:t>
            </a:r>
            <a:br>
              <a:rPr lang="en-US" sz="2800" smtClean="0"/>
            </a:br>
            <a:r>
              <a:rPr lang="en-US" sz="2400" b="0" smtClean="0">
                <a:solidFill>
                  <a:srgbClr val="0070C0"/>
                </a:solidFill>
              </a:rPr>
              <a:t>Successive Generations of R&amp;D Have Diminishing Impact</a:t>
            </a:r>
            <a:endParaRPr lang="en-US" sz="2800" b="0" smtClean="0">
              <a:solidFill>
                <a:srgbClr val="0070C0"/>
              </a:solidFill>
            </a:endParaRPr>
          </a:p>
        </p:txBody>
      </p:sp>
      <p:sp>
        <p:nvSpPr>
          <p:cNvPr id="46082" name="Text Box 4"/>
          <p:cNvSpPr txBox="1">
            <a:spLocks noChangeArrowheads="1"/>
          </p:cNvSpPr>
          <p:nvPr/>
        </p:nvSpPr>
        <p:spPr bwMode="auto">
          <a:xfrm>
            <a:off x="2911475" y="1414463"/>
            <a:ext cx="217646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High Growth</a:t>
            </a:r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946650" y="1414463"/>
            <a:ext cx="20193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Low Growth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46084" name="Group 11"/>
          <p:cNvGrpSpPr>
            <a:grpSpLocks/>
          </p:cNvGrpSpPr>
          <p:nvPr/>
        </p:nvGrpSpPr>
        <p:grpSpPr bwMode="auto">
          <a:xfrm>
            <a:off x="3836988" y="2633663"/>
            <a:ext cx="2366962" cy="2366962"/>
            <a:chOff x="2149" y="1280"/>
            <a:chExt cx="1670" cy="1670"/>
          </a:xfrm>
        </p:grpSpPr>
        <p:sp>
          <p:nvSpPr>
            <p:cNvPr id="46090" name="Line 9"/>
            <p:cNvSpPr>
              <a:spLocks noChangeShapeType="1"/>
            </p:cNvSpPr>
            <p:nvPr/>
          </p:nvSpPr>
          <p:spPr bwMode="auto">
            <a:xfrm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1" name="Line 9"/>
            <p:cNvSpPr>
              <a:spLocks noChangeShapeType="1"/>
            </p:cNvSpPr>
            <p:nvPr/>
          </p:nvSpPr>
          <p:spPr bwMode="auto">
            <a:xfrm rot="-5400000"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4824413" y="2833688"/>
            <a:ext cx="665162" cy="665162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5416550" y="2732088"/>
            <a:ext cx="868363" cy="868362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5821363" y="2627313"/>
            <a:ext cx="1100137" cy="1100137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679450" y="2927350"/>
            <a:ext cx="169227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Material</a:t>
            </a:r>
            <a:endParaRPr lang="en-US" sz="1600" i="1"/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685800" y="4246563"/>
            <a:ext cx="16637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r" eaLnBrk="0" hangingPunct="0"/>
            <a:r>
              <a:rPr lang="en-US" sz="2000"/>
              <a:t>Not Material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1397E-6 C -3.33333E-6 0.00023 -0.01284 -0.04256 -0.01284 -0.04232 C -0.02569 -0.07725 -0.04566 -0.09112 -0.07482 -0.09112 C -0.08975 -0.09112 -0.1033 -0.0858 -0.11371 -0.07725 C -0.12118 -0.07146 -0.13003 -0.068 -0.13993 -0.068 C -0.1585 -0.068 -0.17413 -0.08002 -0.1802 -0.0969 C -0.1802 -0.09667 -0.1868 -0.11702 -0.1868 -0.11679 C -0.1868 -0.11702 -0.17343 -0.07401 -0.17343 -0.07378 C -0.16076 -0.04001 -0.14062 -0.02614 -0.11232 -0.02614 C -0.09722 -0.02614 -0.08316 -0.03146 -0.07187 -0.04071 C -0.0651 -0.04579 -0.05625 -0.04926 -0.04722 -0.04926 C -0.02864 -0.04926 -0.01284 -0.03724 -0.00677 -0.02035 C -0.00677 -0.02012 -3.33333E-6 2.91397E-6 -3.33333E-6 0.00023 Z " pathEditMode="relative" rAng="0" ptsTypes="fffffffffffff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-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23 L 0.07778 0.0002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023 C 0.00191 0.00023 -0.01024 -0.04117 -0.01024 -0.04094 C -0.02222 -0.0747 -0.04114 -0.08812 -0.06875 -0.08812 C -0.08298 -0.08812 -0.09566 -0.08303 -0.10555 -0.0747 C -0.1125 -0.06915 -0.12101 -0.06592 -0.13021 -0.06592 C -0.14791 -0.06592 -0.16267 -0.07725 -0.1684 -0.09367 C -0.1684 -0.09367 -0.17465 -0.11333 -0.17465 -0.11333 C -0.17465 -0.11333 -0.16198 -0.0717 -0.16198 -0.07147 C -0.15 -0.03863 -0.1309 -0.02521 -0.10416 -0.02521 C -0.08993 -0.02521 -0.07656 -0.0303 -0.06597 -0.03932 C -0.05955 -0.04418 -0.05121 -0.04741 -0.04271 -0.04741 C -0.025 -0.04741 -0.01024 -0.03608 -0.00451 -0.01966 C -0.00451 -0.01943 0.00191 0.00023 0.00191 0.00023 Z " pathEditMode="relative" rAng="0" ptsTypes="fffffffffffff">
                                      <p:cBhvr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-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023 L 0.05816 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3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0486 C 0.00121 -0.00486 -0.00938 -0.04995 -0.00938 -0.04972 C -0.0198 -0.08649 -0.03629 -0.10106 -0.06042 -0.10106 C -0.07275 -0.10106 -0.08386 -0.09551 -0.09236 -0.08649 C -0.09861 -0.08025 -0.10591 -0.07678 -0.11389 -0.07678 C -0.12934 -0.07678 -0.14219 -0.08927 -0.14723 -0.10731 C -0.14723 -0.10708 -0.15261 -0.12858 -0.15261 -0.12858 C -0.15261 -0.12858 -0.14167 -0.08302 -0.14167 -0.08302 C -0.13108 -0.04718 -0.11459 -0.03261 -0.09115 -0.03261 C -0.07882 -0.03261 -0.06719 -0.03816 -0.05799 -0.04787 C -0.05243 -0.05342 -0.04497 -0.05689 -0.03768 -0.05689 C -0.02223 -0.05689 -0.00938 -0.0444 -0.00434 -0.02636 C -0.00434 -0.02636 0.00121 -0.00486 0.00121 -0.00486 Z " pathEditMode="relative" rAng="0" ptsTypes="fffffffffffff">
                                      <p:cBhvr>
                                        <p:cTn id="3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0138 L 0.03715 -0.0013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  <p:bldP spid="32" grpId="3" animBg="1"/>
      <p:bldP spid="34" grpId="0" animBg="1"/>
      <p:bldP spid="34" grpId="1" animBg="1"/>
      <p:bldP spid="34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Going On?</a:t>
            </a:r>
          </a:p>
        </p:txBody>
      </p:sp>
      <p:sp>
        <p:nvSpPr>
          <p:cNvPr id="31746" name="Content Placeholder 4"/>
          <p:cNvSpPr>
            <a:spLocks noGrp="1"/>
          </p:cNvSpPr>
          <p:nvPr>
            <p:ph idx="1"/>
          </p:nvPr>
        </p:nvSpPr>
        <p:spPr>
          <a:xfrm>
            <a:off x="509588" y="1084263"/>
            <a:ext cx="8413750" cy="4343400"/>
          </a:xfrm>
        </p:spPr>
        <p:txBody>
          <a:bodyPr/>
          <a:lstStyle/>
          <a:p>
            <a:r>
              <a:rPr lang="en-US" sz="2000" smtClean="0"/>
              <a:t>Market is well established and highly material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Customer relationships are established, products are well known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Cost of sales is low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R&amp;D investments continue to improve the product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For a while, </a:t>
            </a:r>
            <a:r>
              <a:rPr lang="en-US" sz="1800" i="1" smtClean="0">
                <a:solidFill>
                  <a:srgbClr val="0070C0"/>
                </a:solidFill>
              </a:rPr>
              <a:t>better </a:t>
            </a:r>
            <a:r>
              <a:rPr lang="en-US" sz="1800" smtClean="0">
                <a:solidFill>
                  <a:srgbClr val="0070C0"/>
                </a:solidFill>
              </a:rPr>
              <a:t>is better, and new R&amp;D drives revenue growth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After a while, </a:t>
            </a:r>
            <a:r>
              <a:rPr lang="en-US" sz="1800" i="1" smtClean="0">
                <a:solidFill>
                  <a:srgbClr val="0070C0"/>
                </a:solidFill>
              </a:rPr>
              <a:t>good enough </a:t>
            </a:r>
            <a:r>
              <a:rPr lang="en-US" sz="1800" smtClean="0">
                <a:solidFill>
                  <a:srgbClr val="0070C0"/>
                </a:solidFill>
              </a:rPr>
              <a:t>is good enough, pricing deflates, growth stalls</a:t>
            </a:r>
          </a:p>
          <a:p>
            <a:endParaRPr lang="en-US" sz="2000" b="0" smtClean="0"/>
          </a:p>
          <a:p>
            <a:r>
              <a:rPr lang="en-US" sz="2000" smtClean="0"/>
              <a:t>Unit growth continues, but revenue growth flattens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Lots of competitors meet the </a:t>
            </a:r>
            <a:r>
              <a:rPr lang="en-US" sz="1800" i="1" smtClean="0">
                <a:solidFill>
                  <a:srgbClr val="0070C0"/>
                </a:solidFill>
              </a:rPr>
              <a:t>good enough</a:t>
            </a:r>
            <a:r>
              <a:rPr lang="en-US" sz="1800" smtClean="0">
                <a:solidFill>
                  <a:srgbClr val="0070C0"/>
                </a:solidFill>
              </a:rPr>
              <a:t> standard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Market bifurcates into commodity (growing) &amp; value-add (shrinking)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44613" y="5164138"/>
            <a:ext cx="62166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Overfeeding a herd of aging cash cows—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waste of good fodder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/>
          <p:cNvPicPr>
            <a:picLocks noChangeAspect="1"/>
          </p:cNvPicPr>
          <p:nvPr/>
        </p:nvPicPr>
        <p:blipFill>
          <a:blip r:embed="rId2"/>
          <a:srcRect l="4510" t="3050" r="4173" b="2937"/>
          <a:stretch>
            <a:fillRect/>
          </a:stretch>
        </p:blipFill>
        <p:spPr bwMode="auto">
          <a:xfrm>
            <a:off x="1087438" y="892175"/>
            <a:ext cx="3317875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5491163" y="2568575"/>
            <a:ext cx="26828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HarperCollins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Paper &amp; eBook format</a:t>
            </a:r>
          </a:p>
          <a:p>
            <a:pPr eaLnBrk="0" hangingPunct="0"/>
            <a:endParaRPr lang="en-US"/>
          </a:p>
          <a:p>
            <a:pPr eaLnBrk="0" hangingPunct="0"/>
            <a:r>
              <a:rPr lang="en-US"/>
              <a:t>Release Date: Sept 6,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1"/>
          <p:cNvSpPr>
            <a:spLocks noGrp="1" noChangeArrowheads="1"/>
          </p:cNvSpPr>
          <p:nvPr>
            <p:ph type="title"/>
          </p:nvPr>
        </p:nvSpPr>
        <p:spPr>
          <a:xfrm>
            <a:off x="34925" y="215900"/>
            <a:ext cx="9144000" cy="990600"/>
          </a:xfrm>
        </p:spPr>
        <p:txBody>
          <a:bodyPr/>
          <a:lstStyle/>
          <a:p>
            <a:r>
              <a:rPr lang="en-US" sz="2800" smtClean="0"/>
              <a:t>Pursuing Materiality for an Emerging Category</a:t>
            </a:r>
            <a:br>
              <a:rPr lang="en-US" sz="2800" smtClean="0"/>
            </a:br>
            <a:r>
              <a:rPr lang="en-US" sz="2400" b="0" smtClean="0">
                <a:solidFill>
                  <a:srgbClr val="0070C0"/>
                </a:solidFill>
              </a:rPr>
              <a:t>Successive Attempts at Market Development fail to Cross the Line</a:t>
            </a:r>
            <a:endParaRPr lang="en-US" sz="2800" b="0" smtClean="0"/>
          </a:p>
        </p:txBody>
      </p:sp>
      <p:sp>
        <p:nvSpPr>
          <p:cNvPr id="49154" name="Text Box 4"/>
          <p:cNvSpPr txBox="1">
            <a:spLocks noChangeArrowheads="1"/>
          </p:cNvSpPr>
          <p:nvPr/>
        </p:nvSpPr>
        <p:spPr bwMode="auto">
          <a:xfrm>
            <a:off x="2900363" y="1414463"/>
            <a:ext cx="2176462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High Growth</a:t>
            </a:r>
          </a:p>
        </p:txBody>
      </p:sp>
      <p:sp>
        <p:nvSpPr>
          <p:cNvPr id="49155" name="Text Box 5"/>
          <p:cNvSpPr txBox="1">
            <a:spLocks noChangeArrowheads="1"/>
          </p:cNvSpPr>
          <p:nvPr/>
        </p:nvSpPr>
        <p:spPr bwMode="auto">
          <a:xfrm>
            <a:off x="4935538" y="1414463"/>
            <a:ext cx="20193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Low Growth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49156" name="Group 11"/>
          <p:cNvGrpSpPr>
            <a:grpSpLocks/>
          </p:cNvGrpSpPr>
          <p:nvPr/>
        </p:nvGrpSpPr>
        <p:grpSpPr bwMode="auto">
          <a:xfrm>
            <a:off x="3825875" y="2633663"/>
            <a:ext cx="2366963" cy="2366962"/>
            <a:chOff x="2149" y="1280"/>
            <a:chExt cx="1670" cy="1670"/>
          </a:xfrm>
        </p:grpSpPr>
        <p:sp>
          <p:nvSpPr>
            <p:cNvPr id="49167" name="Line 9"/>
            <p:cNvSpPr>
              <a:spLocks noChangeShapeType="1"/>
            </p:cNvSpPr>
            <p:nvPr/>
          </p:nvSpPr>
          <p:spPr bwMode="auto">
            <a:xfrm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8" name="Line 9"/>
            <p:cNvSpPr>
              <a:spLocks noChangeShapeType="1"/>
            </p:cNvSpPr>
            <p:nvPr/>
          </p:nvSpPr>
          <p:spPr bwMode="auto">
            <a:xfrm rot="-5400000"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57" name="Oval 36"/>
          <p:cNvSpPr>
            <a:spLocks noChangeArrowheads="1"/>
          </p:cNvSpPr>
          <p:nvPr/>
        </p:nvSpPr>
        <p:spPr bwMode="auto">
          <a:xfrm>
            <a:off x="3835400" y="4967288"/>
            <a:ext cx="65088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49158" name="Oval 37"/>
          <p:cNvSpPr>
            <a:spLocks noChangeArrowheads="1"/>
          </p:cNvSpPr>
          <p:nvPr/>
        </p:nvSpPr>
        <p:spPr bwMode="auto">
          <a:xfrm>
            <a:off x="3835400" y="4697413"/>
            <a:ext cx="65088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49159" name="Oval 38"/>
          <p:cNvSpPr>
            <a:spLocks noChangeArrowheads="1"/>
          </p:cNvSpPr>
          <p:nvPr/>
        </p:nvSpPr>
        <p:spPr bwMode="auto">
          <a:xfrm>
            <a:off x="3987800" y="4849813"/>
            <a:ext cx="65088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4122738" y="4918075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890963" y="4054475"/>
            <a:ext cx="254000" cy="254000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4249738" y="4465638"/>
            <a:ext cx="152400" cy="152400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3854450" y="4027488"/>
            <a:ext cx="323850" cy="323850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4167188" y="4410075"/>
            <a:ext cx="323850" cy="323850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49165" name="Text Box 6"/>
          <p:cNvSpPr txBox="1">
            <a:spLocks noChangeArrowheads="1"/>
          </p:cNvSpPr>
          <p:nvPr/>
        </p:nvSpPr>
        <p:spPr bwMode="auto">
          <a:xfrm>
            <a:off x="679450" y="2927350"/>
            <a:ext cx="169227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2000"/>
              <a:t>Material</a:t>
            </a:r>
            <a:endParaRPr lang="en-US" sz="1600" i="1"/>
          </a:p>
        </p:txBody>
      </p:sp>
      <p:sp>
        <p:nvSpPr>
          <p:cNvPr id="49166" name="Text Box 7"/>
          <p:cNvSpPr txBox="1">
            <a:spLocks noChangeArrowheads="1"/>
          </p:cNvSpPr>
          <p:nvPr/>
        </p:nvSpPr>
        <p:spPr bwMode="auto">
          <a:xfrm>
            <a:off x="685800" y="4246563"/>
            <a:ext cx="16637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r" eaLnBrk="0" hangingPunct="0"/>
            <a:r>
              <a:rPr lang="en-US" sz="2000"/>
              <a:t>Not Material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81314E-6 L 0.00868 -0.05458 L 0.01719 1.81314E-6 L 0.02604 -0.05458 L 0.0349 1.81314E-6 L 0.04306 -0.05458 L 0.05191 1.81314E-6 L 0.06025 -0.05458 L 0.0691 1.81314E-6 L 0.07795 -0.05458 L 0.08629 1.81314E-6 L 0.09514 -0.05458 L 0.10348 1.81314E-6 L 0.11233 -0.05458 L 0.12118 1.81314E-6 L 0.12952 -0.05458 L 0.13854 1.81314E-6 " pathEditMode="relative" rAng="0" ptsTypes="FFFFFFFFFFFFFFFFF">
                                      <p:cBhvr>
                                        <p:cTn id="6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116 L -0.03767 -0.0550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3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24607E-6 L 0.00972 -0.05712 L 0.01909 -4.24607E-6 L 0.02882 -0.05712 L 0.03871 -4.24607E-6 L 0.04791 -0.05712 L 0.05764 -4.24607E-6 L 0.06701 -0.05712 L 0.07691 -4.24607E-6 L 0.08663 -0.05712 L 0.096 -4.24607E-6 L 0.10573 -0.05712 L 0.11493 -4.24607E-6 L 0.12482 -0.05712 L 0.13455 -4.24607E-6 L 0.14392 -0.05712 L 0.15382 -4.24607E-6 " pathEditMode="relative" rAng="0" ptsTypes="FFFFFFFFFFFFFFFFF">
                                      <p:cBhvr>
                                        <p:cTn id="23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-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162 L 0.02032 -0.0575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28" grpId="0" animBg="1"/>
      <p:bldP spid="28" grpId="1" animBg="1"/>
      <p:bldP spid="28" grpId="2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Going On?</a:t>
            </a:r>
          </a:p>
        </p:txBody>
      </p:sp>
      <p:sp>
        <p:nvSpPr>
          <p:cNvPr id="34818" name="Content Placeholder 4"/>
          <p:cNvSpPr>
            <a:spLocks noGrp="1"/>
          </p:cNvSpPr>
          <p:nvPr>
            <p:ph idx="1"/>
          </p:nvPr>
        </p:nvSpPr>
        <p:spPr>
          <a:xfrm>
            <a:off x="785813" y="1085850"/>
            <a:ext cx="8010525" cy="4343400"/>
          </a:xfrm>
        </p:spPr>
        <p:txBody>
          <a:bodyPr/>
          <a:lstStyle/>
          <a:p>
            <a:r>
              <a:rPr lang="en-US" sz="2000" smtClean="0"/>
              <a:t>Next-generation initiatives are not transitioning to materiality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Products are immature, relationships are few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Cost of sales is high</a:t>
            </a:r>
          </a:p>
          <a:p>
            <a:endParaRPr lang="en-US" sz="2000" smtClean="0"/>
          </a:p>
          <a:p>
            <a:r>
              <a:rPr lang="en-US" sz="2000" smtClean="0"/>
              <a:t>Growth rates are high, but off a small base and at a high cost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Overlay sales forces, dedicated marketing, complex services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The more revenue you target, the higher the added cost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Field organization cannot bear the cost burden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Must prioritize resources to make the current quarter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</a:rPr>
              <a:t>Next-generation initiatives are left to get by as best they can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71625" y="5138738"/>
            <a:ext cx="6080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Underfeeding a herd of hungry heifers—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never reach material size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88913"/>
            <a:ext cx="8001000" cy="944562"/>
          </a:xfrm>
        </p:spPr>
        <p:txBody>
          <a:bodyPr/>
          <a:lstStyle/>
          <a:p>
            <a:r>
              <a:rPr lang="en-US" smtClean="0"/>
              <a:t>Freeing Your Company’s Future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The Three Horizons Model</a:t>
            </a:r>
            <a:endParaRPr lang="en-US" smtClean="0"/>
          </a:p>
        </p:txBody>
      </p:sp>
      <p:pic>
        <p:nvPicPr>
          <p:cNvPr id="52226" name="Picture 3" descr="wav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5200" y="1560513"/>
            <a:ext cx="763905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Text Box 6"/>
          <p:cNvSpPr txBox="1">
            <a:spLocks noChangeArrowheads="1"/>
          </p:cNvSpPr>
          <p:nvPr/>
        </p:nvSpPr>
        <p:spPr bwMode="auto">
          <a:xfrm>
            <a:off x="2057400" y="5094288"/>
            <a:ext cx="1527175" cy="568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3266" tIns="46633" rIns="93266" bIns="46633">
            <a:spAutoFit/>
          </a:bodyPr>
          <a:lstStyle/>
          <a:p>
            <a:pPr eaLnBrk="0" hangingPunct="0"/>
            <a:r>
              <a:rPr lang="en-US"/>
              <a:t>Horizon 1</a:t>
            </a:r>
          </a:p>
          <a:p>
            <a:pPr eaLnBrk="0" hangingPunct="0"/>
            <a:r>
              <a:rPr lang="en-US"/>
              <a:t>0 to 12 months</a:t>
            </a:r>
          </a:p>
        </p:txBody>
      </p:sp>
      <p:sp>
        <p:nvSpPr>
          <p:cNvPr id="52228" name="Text Box 7"/>
          <p:cNvSpPr txBox="1">
            <a:spLocks noChangeArrowheads="1"/>
          </p:cNvSpPr>
          <p:nvPr/>
        </p:nvSpPr>
        <p:spPr bwMode="auto">
          <a:xfrm>
            <a:off x="3759200" y="3798888"/>
            <a:ext cx="2047875" cy="568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3266" tIns="46633" rIns="93266" bIns="46633">
            <a:spAutoFit/>
          </a:bodyPr>
          <a:lstStyle/>
          <a:p>
            <a:pPr eaLnBrk="0" hangingPunct="0"/>
            <a:r>
              <a:rPr lang="en-US"/>
              <a:t>Horizon 2</a:t>
            </a:r>
          </a:p>
          <a:p>
            <a:pPr eaLnBrk="0" hangingPunct="0"/>
            <a:r>
              <a:rPr lang="en-US"/>
              <a:t>12 to 36 months</a:t>
            </a:r>
          </a:p>
        </p:txBody>
      </p:sp>
      <p:sp>
        <p:nvSpPr>
          <p:cNvPr id="52229" name="Text Box 8"/>
          <p:cNvSpPr txBox="1">
            <a:spLocks noChangeArrowheads="1"/>
          </p:cNvSpPr>
          <p:nvPr/>
        </p:nvSpPr>
        <p:spPr bwMode="auto">
          <a:xfrm>
            <a:off x="5715000" y="2503488"/>
            <a:ext cx="2047875" cy="568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3266" tIns="46633" rIns="93266" bIns="46633">
            <a:spAutoFit/>
          </a:bodyPr>
          <a:lstStyle/>
          <a:p>
            <a:pPr eaLnBrk="0" hangingPunct="0"/>
            <a:r>
              <a:rPr lang="en-US"/>
              <a:t>Horizon 3</a:t>
            </a:r>
          </a:p>
          <a:p>
            <a:pPr eaLnBrk="0" hangingPunct="0"/>
            <a:r>
              <a:rPr lang="en-US"/>
              <a:t>36 to 72 months</a:t>
            </a:r>
          </a:p>
        </p:txBody>
      </p:sp>
      <p:sp>
        <p:nvSpPr>
          <p:cNvPr id="2224136" name="Rectangular Callout 9"/>
          <p:cNvSpPr>
            <a:spLocks noChangeArrowheads="1"/>
          </p:cNvSpPr>
          <p:nvPr/>
        </p:nvSpPr>
        <p:spPr bwMode="auto">
          <a:xfrm>
            <a:off x="1371600" y="3113088"/>
            <a:ext cx="1371600" cy="1676400"/>
          </a:xfrm>
          <a:prstGeom prst="wedgeRectCallout">
            <a:avLst>
              <a:gd name="adj1" fmla="val -463"/>
              <a:gd name="adj2" fmla="val 78481"/>
            </a:avLst>
          </a:prstGeom>
          <a:solidFill>
            <a:schemeClr val="tx2"/>
          </a:solidFill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1600">
                <a:solidFill>
                  <a:schemeClr val="bg1"/>
                </a:solidFill>
              </a:rPr>
              <a:t>Current Businesses</a:t>
            </a:r>
          </a:p>
          <a:p>
            <a:pPr eaLnBrk="0" hangingPunct="0"/>
            <a:endParaRPr lang="en-US" sz="1600">
              <a:solidFill>
                <a:schemeClr val="bg1"/>
              </a:solidFill>
            </a:endParaRPr>
          </a:p>
          <a:p>
            <a:pPr eaLnBrk="0" hangingPunct="0"/>
            <a:r>
              <a:rPr lang="en-US" sz="1600">
                <a:solidFill>
                  <a:schemeClr val="bg1"/>
                </a:solidFill>
              </a:rPr>
              <a:t>Defend &amp; extend the franchise</a:t>
            </a:r>
          </a:p>
        </p:txBody>
      </p:sp>
      <p:sp>
        <p:nvSpPr>
          <p:cNvPr id="2224137" name="Rectangular Callout 13"/>
          <p:cNvSpPr>
            <a:spLocks noChangeArrowheads="1"/>
          </p:cNvSpPr>
          <p:nvPr/>
        </p:nvSpPr>
        <p:spPr bwMode="auto">
          <a:xfrm>
            <a:off x="3276600" y="1284288"/>
            <a:ext cx="1839913" cy="1981200"/>
          </a:xfrm>
          <a:prstGeom prst="wedgeRectCallout">
            <a:avLst>
              <a:gd name="adj1" fmla="val -3148"/>
              <a:gd name="adj2" fmla="val 75569"/>
            </a:avLst>
          </a:prstGeom>
          <a:solidFill>
            <a:schemeClr val="tx2"/>
          </a:solidFill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1600">
                <a:solidFill>
                  <a:schemeClr val="bg1"/>
                </a:solidFill>
              </a:rPr>
              <a:t>Step-Out Businesses</a:t>
            </a:r>
          </a:p>
          <a:p>
            <a:pPr eaLnBrk="0" hangingPunct="0"/>
            <a:endParaRPr lang="en-US" sz="1600">
              <a:solidFill>
                <a:schemeClr val="bg1"/>
              </a:solidFill>
            </a:endParaRPr>
          </a:p>
          <a:p>
            <a:pPr eaLnBrk="0" hangingPunct="0"/>
            <a:r>
              <a:rPr lang="en-US" sz="1600">
                <a:solidFill>
                  <a:schemeClr val="bg1"/>
                </a:solidFill>
              </a:rPr>
              <a:t>On-board next generation for revenue growth &amp; share growth</a:t>
            </a:r>
          </a:p>
        </p:txBody>
      </p:sp>
      <p:sp>
        <p:nvSpPr>
          <p:cNvPr id="2224138" name="Rectangular Callout 14"/>
          <p:cNvSpPr>
            <a:spLocks noChangeArrowheads="1"/>
          </p:cNvSpPr>
          <p:nvPr/>
        </p:nvSpPr>
        <p:spPr bwMode="auto">
          <a:xfrm>
            <a:off x="7010400" y="3570288"/>
            <a:ext cx="1524000" cy="1828800"/>
          </a:xfrm>
          <a:prstGeom prst="wedgeRectCallout">
            <a:avLst>
              <a:gd name="adj1" fmla="val -48981"/>
              <a:gd name="adj2" fmla="val -69944"/>
            </a:avLst>
          </a:prstGeom>
          <a:solidFill>
            <a:schemeClr val="tx2"/>
          </a:solidFill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1600">
                <a:solidFill>
                  <a:schemeClr val="bg1"/>
                </a:solidFill>
              </a:rPr>
              <a:t>Growth Options</a:t>
            </a:r>
          </a:p>
          <a:p>
            <a:pPr eaLnBrk="0" hangingPunct="0"/>
            <a:endParaRPr lang="en-US" sz="1600">
              <a:solidFill>
                <a:schemeClr val="bg1"/>
              </a:solidFill>
            </a:endParaRPr>
          </a:p>
          <a:p>
            <a:pPr eaLnBrk="0" hangingPunct="0"/>
            <a:r>
              <a:rPr lang="en-US" sz="1600">
                <a:solidFill>
                  <a:schemeClr val="bg1"/>
                </a:solidFill>
              </a:rPr>
              <a:t>Explorations into future </a:t>
            </a:r>
          </a:p>
          <a:p>
            <a:pPr eaLnBrk="0" hangingPunct="0"/>
            <a:r>
              <a:rPr lang="en-US" sz="1600">
                <a:solidFill>
                  <a:schemeClr val="bg1"/>
                </a:solidFill>
              </a:rPr>
              <a:t>high-growth businesses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447800" y="3810000"/>
            <a:ext cx="11890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52800" y="1905000"/>
            <a:ext cx="1371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>
            <a:off x="7086600" y="4267200"/>
            <a:ext cx="1371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4136" grpId="0" animBg="1"/>
      <p:bldP spid="2224137" grpId="0" animBg="1"/>
      <p:bldP spid="22241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4"/>
          <p:cNvSpPr txBox="1">
            <a:spLocks noChangeArrowheads="1"/>
          </p:cNvSpPr>
          <p:nvPr/>
        </p:nvSpPr>
        <p:spPr bwMode="auto">
          <a:xfrm>
            <a:off x="2819400" y="1414463"/>
            <a:ext cx="2176463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High Growth</a:t>
            </a:r>
          </a:p>
        </p:txBody>
      </p:sp>
      <p:sp>
        <p:nvSpPr>
          <p:cNvPr id="54274" name="Text Box 5"/>
          <p:cNvSpPr txBox="1">
            <a:spLocks noChangeArrowheads="1"/>
          </p:cNvSpPr>
          <p:nvPr/>
        </p:nvSpPr>
        <p:spPr bwMode="auto">
          <a:xfrm>
            <a:off x="4854575" y="1414463"/>
            <a:ext cx="2019300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Low Growth</a:t>
            </a:r>
            <a:endParaRPr lang="en-US" sz="1600">
              <a:solidFill>
                <a:srgbClr val="CC0000"/>
              </a:solidFill>
            </a:endParaRPr>
          </a:p>
        </p:txBody>
      </p:sp>
      <p:sp>
        <p:nvSpPr>
          <p:cNvPr id="54275" name="Text Box 6"/>
          <p:cNvSpPr txBox="1">
            <a:spLocks noChangeArrowheads="1"/>
          </p:cNvSpPr>
          <p:nvPr/>
        </p:nvSpPr>
        <p:spPr bwMode="auto">
          <a:xfrm>
            <a:off x="1562100" y="2511425"/>
            <a:ext cx="273208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Material</a:t>
            </a:r>
            <a:endParaRPr lang="en-US" i="1">
              <a:solidFill>
                <a:srgbClr val="000000"/>
              </a:solidFill>
            </a:endParaRPr>
          </a:p>
        </p:txBody>
      </p:sp>
      <p:sp>
        <p:nvSpPr>
          <p:cNvPr id="54276" name="Text Box 7"/>
          <p:cNvSpPr txBox="1">
            <a:spLocks noChangeArrowheads="1"/>
          </p:cNvSpPr>
          <p:nvPr/>
        </p:nvSpPr>
        <p:spPr bwMode="auto">
          <a:xfrm>
            <a:off x="1585913" y="4406900"/>
            <a:ext cx="268605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eaLnBrk="0" hangingPunct="0"/>
            <a:r>
              <a:rPr lang="en-US">
                <a:solidFill>
                  <a:srgbClr val="000000"/>
                </a:solidFill>
              </a:rPr>
              <a:t>Not Material</a:t>
            </a:r>
          </a:p>
        </p:txBody>
      </p:sp>
      <p:grpSp>
        <p:nvGrpSpPr>
          <p:cNvPr id="54277" name="Group 11"/>
          <p:cNvGrpSpPr>
            <a:grpSpLocks/>
          </p:cNvGrpSpPr>
          <p:nvPr/>
        </p:nvGrpSpPr>
        <p:grpSpPr bwMode="auto">
          <a:xfrm>
            <a:off x="3744913" y="2633663"/>
            <a:ext cx="2366962" cy="2366962"/>
            <a:chOff x="2149" y="1280"/>
            <a:chExt cx="1670" cy="1670"/>
          </a:xfrm>
        </p:grpSpPr>
        <p:sp>
          <p:nvSpPr>
            <p:cNvPr id="54292" name="Line 9"/>
            <p:cNvSpPr>
              <a:spLocks noChangeShapeType="1"/>
            </p:cNvSpPr>
            <p:nvPr/>
          </p:nvSpPr>
          <p:spPr bwMode="auto">
            <a:xfrm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3" name="Line 9"/>
            <p:cNvSpPr>
              <a:spLocks noChangeShapeType="1"/>
            </p:cNvSpPr>
            <p:nvPr/>
          </p:nvSpPr>
          <p:spPr bwMode="auto">
            <a:xfrm rot="-5400000"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98850" y="3262313"/>
            <a:ext cx="928688" cy="1558925"/>
            <a:chOff x="2409" y="2247"/>
            <a:chExt cx="585" cy="982"/>
          </a:xfrm>
        </p:grpSpPr>
        <p:sp>
          <p:nvSpPr>
            <p:cNvPr id="54290" name="AutoShape 11"/>
            <p:cNvSpPr>
              <a:spLocks noChangeArrowheads="1"/>
            </p:cNvSpPr>
            <p:nvPr/>
          </p:nvSpPr>
          <p:spPr bwMode="auto">
            <a:xfrm>
              <a:off x="2409" y="2247"/>
              <a:ext cx="585" cy="982"/>
            </a:xfrm>
            <a:prstGeom prst="upArrow">
              <a:avLst>
                <a:gd name="adj1" fmla="val 50000"/>
                <a:gd name="adj2" fmla="val 41966"/>
              </a:avLst>
            </a:prstGeom>
            <a:solidFill>
              <a:schemeClr val="bg1"/>
            </a:solidFill>
            <a:ln w="28575" cap="rnd" algn="ctr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4291" name="Text Box 12"/>
            <p:cNvSpPr txBox="1">
              <a:spLocks noChangeArrowheads="1"/>
            </p:cNvSpPr>
            <p:nvPr/>
          </p:nvSpPr>
          <p:spPr bwMode="auto">
            <a:xfrm rot="-5400000">
              <a:off x="2316" y="2622"/>
              <a:ext cx="772" cy="231"/>
            </a:xfrm>
            <a:prstGeom prst="rect">
              <a:avLst/>
            </a:prstGeom>
            <a:solidFill>
              <a:schemeClr val="bg1"/>
            </a:solidFill>
            <a:ln w="28575" cap="rnd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9A714"/>
                  </a:solidFill>
                </a:rPr>
                <a:t>Horizon 2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400425" y="2006600"/>
            <a:ext cx="3143250" cy="954088"/>
            <a:chOff x="2255" y="1671"/>
            <a:chExt cx="1980" cy="601"/>
          </a:xfrm>
        </p:grpSpPr>
        <p:sp>
          <p:nvSpPr>
            <p:cNvPr id="54288" name="AutoShape 14"/>
            <p:cNvSpPr>
              <a:spLocks noChangeArrowheads="1"/>
            </p:cNvSpPr>
            <p:nvPr/>
          </p:nvSpPr>
          <p:spPr bwMode="auto">
            <a:xfrm>
              <a:off x="2255" y="1671"/>
              <a:ext cx="1980" cy="601"/>
            </a:xfrm>
            <a:prstGeom prst="leftRightArrow">
              <a:avLst>
                <a:gd name="adj1" fmla="val 50000"/>
                <a:gd name="adj2" fmla="val 65890"/>
              </a:avLst>
            </a:prstGeom>
            <a:solidFill>
              <a:schemeClr val="bg1"/>
            </a:solidFill>
            <a:ln w="28575" cap="rnd" algn="ctr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4289" name="Text Box 15"/>
            <p:cNvSpPr txBox="1">
              <a:spLocks noChangeArrowheads="1"/>
            </p:cNvSpPr>
            <p:nvPr/>
          </p:nvSpPr>
          <p:spPr bwMode="auto">
            <a:xfrm>
              <a:off x="2859" y="1856"/>
              <a:ext cx="772" cy="231"/>
            </a:xfrm>
            <a:prstGeom prst="rect">
              <a:avLst/>
            </a:prstGeom>
            <a:solidFill>
              <a:schemeClr val="bg1"/>
            </a:solidFill>
            <a:ln w="28575" cap="rnd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Horizon 1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292350" y="5040313"/>
            <a:ext cx="2282825" cy="1017587"/>
            <a:chOff x="2291950" y="5040850"/>
            <a:chExt cx="2282825" cy="1017588"/>
          </a:xfrm>
        </p:grpSpPr>
        <p:sp>
          <p:nvSpPr>
            <p:cNvPr id="54286" name="AutoShape 16"/>
            <p:cNvSpPr>
              <a:spLocks noChangeArrowheads="1"/>
            </p:cNvSpPr>
            <p:nvPr/>
          </p:nvSpPr>
          <p:spPr bwMode="auto">
            <a:xfrm rot="5400000" flipH="1">
              <a:off x="3004738" y="4461412"/>
              <a:ext cx="990600" cy="214947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noFill/>
            <a:ln w="28575" cap="rnd" algn="ctr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4287" name="Text Box 17"/>
            <p:cNvSpPr txBox="1">
              <a:spLocks noChangeArrowheads="1"/>
            </p:cNvSpPr>
            <p:nvPr/>
          </p:nvSpPr>
          <p:spPr bwMode="auto">
            <a:xfrm>
              <a:off x="2291950" y="5691725"/>
              <a:ext cx="1225550" cy="366713"/>
            </a:xfrm>
            <a:prstGeom prst="rect">
              <a:avLst/>
            </a:prstGeom>
            <a:solidFill>
              <a:schemeClr val="bg1"/>
            </a:solidFill>
            <a:ln w="28575" cap="rnd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8F1EE1"/>
                  </a:solidFill>
                </a:rPr>
                <a:t>Horizon 3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 flipV="1">
            <a:off x="5376863" y="3298825"/>
            <a:ext cx="928687" cy="1558925"/>
            <a:chOff x="2409" y="2247"/>
            <a:chExt cx="585" cy="982"/>
          </a:xfrm>
        </p:grpSpPr>
        <p:sp>
          <p:nvSpPr>
            <p:cNvPr id="54284" name="AutoShape 19"/>
            <p:cNvSpPr>
              <a:spLocks noChangeArrowheads="1"/>
            </p:cNvSpPr>
            <p:nvPr/>
          </p:nvSpPr>
          <p:spPr bwMode="auto">
            <a:xfrm>
              <a:off x="2409" y="2247"/>
              <a:ext cx="585" cy="982"/>
            </a:xfrm>
            <a:prstGeom prst="upArrow">
              <a:avLst>
                <a:gd name="adj1" fmla="val 50000"/>
                <a:gd name="adj2" fmla="val 41966"/>
              </a:avLst>
            </a:prstGeom>
            <a:solidFill>
              <a:schemeClr val="bg1"/>
            </a:solidFill>
            <a:ln w="28575" cap="rnd" algn="ctr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4285" name="Text Box 20"/>
            <p:cNvSpPr txBox="1">
              <a:spLocks noChangeArrowheads="1"/>
            </p:cNvSpPr>
            <p:nvPr/>
          </p:nvSpPr>
          <p:spPr bwMode="auto">
            <a:xfrm rot="-5400000">
              <a:off x="2313" y="2621"/>
              <a:ext cx="779" cy="233"/>
            </a:xfrm>
            <a:prstGeom prst="rect">
              <a:avLst/>
            </a:prstGeom>
            <a:solidFill>
              <a:schemeClr val="bg1"/>
            </a:solidFill>
            <a:ln w="28575" cap="rnd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0000"/>
                  </a:solidFill>
                </a:rPr>
                <a:t>Horizon 0</a:t>
              </a:r>
            </a:p>
          </p:txBody>
        </p:sp>
      </p:grpSp>
      <p:sp>
        <p:nvSpPr>
          <p:cNvPr id="54282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215900"/>
            <a:ext cx="8029575" cy="990600"/>
          </a:xfrm>
        </p:spPr>
        <p:txBody>
          <a:bodyPr/>
          <a:lstStyle/>
          <a:p>
            <a:r>
              <a:rPr lang="en-US" smtClean="0"/>
              <a:t>Portfolio Dynamics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521450" y="3565525"/>
            <a:ext cx="1979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“Horizon 0”</a:t>
            </a:r>
          </a:p>
          <a:p>
            <a:pPr algn="ctr" eaLnBrk="0" hangingPunct="0"/>
            <a:r>
              <a:rPr lang="en-US">
                <a:solidFill>
                  <a:schemeClr val="tx2"/>
                </a:solidFill>
              </a:rPr>
              <a:t>Negative growth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4"/>
          <p:cNvSpPr txBox="1">
            <a:spLocks noChangeArrowheads="1"/>
          </p:cNvSpPr>
          <p:nvPr/>
        </p:nvSpPr>
        <p:spPr bwMode="auto">
          <a:xfrm>
            <a:off x="1662113" y="1414463"/>
            <a:ext cx="2176462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High Growth</a:t>
            </a:r>
          </a:p>
        </p:txBody>
      </p:sp>
      <p:sp>
        <p:nvSpPr>
          <p:cNvPr id="56322" name="Text Box 5"/>
          <p:cNvSpPr txBox="1">
            <a:spLocks noChangeArrowheads="1"/>
          </p:cNvSpPr>
          <p:nvPr/>
        </p:nvSpPr>
        <p:spPr bwMode="auto">
          <a:xfrm>
            <a:off x="3697288" y="1414463"/>
            <a:ext cx="2019300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Low Growth</a:t>
            </a:r>
            <a:endParaRPr lang="en-US" sz="1600">
              <a:solidFill>
                <a:srgbClr val="CC0000"/>
              </a:solidFill>
            </a:endParaRPr>
          </a:p>
        </p:txBody>
      </p:sp>
      <p:sp>
        <p:nvSpPr>
          <p:cNvPr id="56323" name="Text Box 6"/>
          <p:cNvSpPr txBox="1">
            <a:spLocks noChangeArrowheads="1"/>
          </p:cNvSpPr>
          <p:nvPr/>
        </p:nvSpPr>
        <p:spPr bwMode="auto">
          <a:xfrm>
            <a:off x="404813" y="2511425"/>
            <a:ext cx="2732087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Material</a:t>
            </a:r>
            <a:endParaRPr lang="en-US" i="1">
              <a:solidFill>
                <a:srgbClr val="000000"/>
              </a:solidFill>
            </a:endParaRPr>
          </a:p>
        </p:txBody>
      </p:sp>
      <p:sp>
        <p:nvSpPr>
          <p:cNvPr id="56324" name="Text Box 7"/>
          <p:cNvSpPr txBox="1">
            <a:spLocks noChangeArrowheads="1"/>
          </p:cNvSpPr>
          <p:nvPr/>
        </p:nvSpPr>
        <p:spPr bwMode="auto">
          <a:xfrm>
            <a:off x="428625" y="4406900"/>
            <a:ext cx="268605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eaLnBrk="0" hangingPunct="0"/>
            <a:r>
              <a:rPr lang="en-US">
                <a:solidFill>
                  <a:srgbClr val="000000"/>
                </a:solidFill>
              </a:rPr>
              <a:t>Not Material</a:t>
            </a:r>
          </a:p>
        </p:txBody>
      </p:sp>
      <p:grpSp>
        <p:nvGrpSpPr>
          <p:cNvPr id="56325" name="Group 30"/>
          <p:cNvGrpSpPr>
            <a:grpSpLocks/>
          </p:cNvGrpSpPr>
          <p:nvPr/>
        </p:nvGrpSpPr>
        <p:grpSpPr bwMode="auto">
          <a:xfrm>
            <a:off x="1135063" y="2006600"/>
            <a:ext cx="4251325" cy="4051300"/>
            <a:chOff x="1134450" y="2005820"/>
            <a:chExt cx="4251389" cy="4052618"/>
          </a:xfrm>
        </p:grpSpPr>
        <p:grpSp>
          <p:nvGrpSpPr>
            <p:cNvPr id="56328" name="Group 11"/>
            <p:cNvGrpSpPr>
              <a:grpSpLocks/>
            </p:cNvGrpSpPr>
            <p:nvPr/>
          </p:nvGrpSpPr>
          <p:grpSpPr bwMode="auto">
            <a:xfrm>
              <a:off x="2587413" y="2633663"/>
              <a:ext cx="2366962" cy="2366962"/>
              <a:chOff x="2149" y="1280"/>
              <a:chExt cx="1670" cy="1670"/>
            </a:xfrm>
          </p:grpSpPr>
          <p:sp>
            <p:nvSpPr>
              <p:cNvPr id="56340" name="Line 9"/>
              <p:cNvSpPr>
                <a:spLocks noChangeShapeType="1"/>
              </p:cNvSpPr>
              <p:nvPr/>
            </p:nvSpPr>
            <p:spPr bwMode="auto">
              <a:xfrm>
                <a:off x="2984" y="1280"/>
                <a:ext cx="0" cy="1670"/>
              </a:xfrm>
              <a:prstGeom prst="line">
                <a:avLst/>
              </a:prstGeom>
              <a:noFill/>
              <a:ln w="38100">
                <a:solidFill>
                  <a:srgbClr val="648ED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41" name="Line 9"/>
              <p:cNvSpPr>
                <a:spLocks noChangeShapeType="1"/>
              </p:cNvSpPr>
              <p:nvPr/>
            </p:nvSpPr>
            <p:spPr bwMode="auto">
              <a:xfrm rot="-5400000">
                <a:off x="2984" y="1280"/>
                <a:ext cx="0" cy="1670"/>
              </a:xfrm>
              <a:prstGeom prst="line">
                <a:avLst/>
              </a:prstGeom>
              <a:noFill/>
              <a:ln w="38100">
                <a:solidFill>
                  <a:srgbClr val="648ED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29" name="Group 10"/>
            <p:cNvGrpSpPr>
              <a:grpSpLocks/>
            </p:cNvGrpSpPr>
            <p:nvPr/>
          </p:nvGrpSpPr>
          <p:grpSpPr bwMode="auto">
            <a:xfrm>
              <a:off x="2341409" y="3262316"/>
              <a:ext cx="928686" cy="1558926"/>
              <a:chOff x="2409" y="2247"/>
              <a:chExt cx="585" cy="982"/>
            </a:xfrm>
          </p:grpSpPr>
          <p:sp>
            <p:nvSpPr>
              <p:cNvPr id="56338" name="AutoShape 11"/>
              <p:cNvSpPr>
                <a:spLocks noChangeArrowheads="1"/>
              </p:cNvSpPr>
              <p:nvPr/>
            </p:nvSpPr>
            <p:spPr bwMode="auto">
              <a:xfrm>
                <a:off x="2409" y="2247"/>
                <a:ext cx="585" cy="982"/>
              </a:xfrm>
              <a:prstGeom prst="upArrow">
                <a:avLst>
                  <a:gd name="adj1" fmla="val 50000"/>
                  <a:gd name="adj2" fmla="val 41966"/>
                </a:avLst>
              </a:prstGeom>
              <a:solidFill>
                <a:schemeClr val="bg1"/>
              </a:solidFill>
              <a:ln w="28575" cap="rnd" algn="ctr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6339" name="Text Box 12"/>
              <p:cNvSpPr txBox="1">
                <a:spLocks noChangeArrowheads="1"/>
              </p:cNvSpPr>
              <p:nvPr/>
            </p:nvSpPr>
            <p:spPr bwMode="auto">
              <a:xfrm rot="-5400000">
                <a:off x="2316" y="2622"/>
                <a:ext cx="772" cy="231"/>
              </a:xfrm>
              <a:prstGeom prst="rect">
                <a:avLst/>
              </a:prstGeom>
              <a:solidFill>
                <a:schemeClr val="bg1"/>
              </a:solidFill>
              <a:ln w="28575" cap="rnd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>
                    <a:solidFill>
                      <a:srgbClr val="09A714"/>
                    </a:solidFill>
                  </a:rPr>
                  <a:t>Horizon 2</a:t>
                </a:r>
              </a:p>
            </p:txBody>
          </p:sp>
        </p:grpSp>
        <p:grpSp>
          <p:nvGrpSpPr>
            <p:cNvPr id="56330" name="Group 13"/>
            <p:cNvGrpSpPr>
              <a:grpSpLocks/>
            </p:cNvGrpSpPr>
            <p:nvPr/>
          </p:nvGrpSpPr>
          <p:grpSpPr bwMode="auto">
            <a:xfrm>
              <a:off x="2242586" y="2005820"/>
              <a:ext cx="3143253" cy="954088"/>
              <a:chOff x="2255" y="1671"/>
              <a:chExt cx="1980" cy="601"/>
            </a:xfrm>
          </p:grpSpPr>
          <p:sp>
            <p:nvSpPr>
              <p:cNvPr id="56336" name="AutoShape 14"/>
              <p:cNvSpPr>
                <a:spLocks noChangeArrowheads="1"/>
              </p:cNvSpPr>
              <p:nvPr/>
            </p:nvSpPr>
            <p:spPr bwMode="auto">
              <a:xfrm>
                <a:off x="2255" y="1671"/>
                <a:ext cx="1980" cy="601"/>
              </a:xfrm>
              <a:prstGeom prst="leftRightArrow">
                <a:avLst>
                  <a:gd name="adj1" fmla="val 50000"/>
                  <a:gd name="adj2" fmla="val 65890"/>
                </a:avLst>
              </a:prstGeom>
              <a:solidFill>
                <a:schemeClr val="bg1"/>
              </a:solidFill>
              <a:ln w="28575" cap="rnd" algn="ctr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6337" name="Text Box 15"/>
              <p:cNvSpPr txBox="1">
                <a:spLocks noChangeArrowheads="1"/>
              </p:cNvSpPr>
              <p:nvPr/>
            </p:nvSpPr>
            <p:spPr bwMode="auto">
              <a:xfrm>
                <a:off x="2859" y="1856"/>
                <a:ext cx="772" cy="231"/>
              </a:xfrm>
              <a:prstGeom prst="rect">
                <a:avLst/>
              </a:prstGeom>
              <a:solidFill>
                <a:schemeClr val="bg1"/>
              </a:solidFill>
              <a:ln w="28575" cap="rnd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Horizon 1</a:t>
                </a:r>
              </a:p>
            </p:txBody>
          </p:sp>
        </p:grpSp>
        <p:sp>
          <p:nvSpPr>
            <p:cNvPr id="56331" name="AutoShape 16"/>
            <p:cNvSpPr>
              <a:spLocks noChangeArrowheads="1"/>
            </p:cNvSpPr>
            <p:nvPr/>
          </p:nvSpPr>
          <p:spPr bwMode="auto">
            <a:xfrm rot="5400000" flipH="1">
              <a:off x="1847238" y="4461412"/>
              <a:ext cx="990600" cy="2149475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noFill/>
            <a:ln w="28575" cap="rnd" algn="ctr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1134450" y="5691725"/>
              <a:ext cx="1225550" cy="366713"/>
            </a:xfrm>
            <a:prstGeom prst="rect">
              <a:avLst/>
            </a:prstGeom>
            <a:solidFill>
              <a:schemeClr val="bg1"/>
            </a:solidFill>
            <a:ln w="28575" cap="rnd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8F1EE1"/>
                  </a:solidFill>
                </a:rPr>
                <a:t>Horizon 3</a:t>
              </a:r>
            </a:p>
          </p:txBody>
        </p:sp>
        <p:grpSp>
          <p:nvGrpSpPr>
            <p:cNvPr id="56333" name="Group 18"/>
            <p:cNvGrpSpPr>
              <a:grpSpLocks/>
            </p:cNvGrpSpPr>
            <p:nvPr/>
          </p:nvGrpSpPr>
          <p:grpSpPr bwMode="auto">
            <a:xfrm flipV="1">
              <a:off x="4219429" y="3298822"/>
              <a:ext cx="928689" cy="1558926"/>
              <a:chOff x="2409" y="2247"/>
              <a:chExt cx="585" cy="982"/>
            </a:xfrm>
          </p:grpSpPr>
          <p:sp>
            <p:nvSpPr>
              <p:cNvPr id="56334" name="AutoShape 19"/>
              <p:cNvSpPr>
                <a:spLocks noChangeArrowheads="1"/>
              </p:cNvSpPr>
              <p:nvPr/>
            </p:nvSpPr>
            <p:spPr bwMode="auto">
              <a:xfrm>
                <a:off x="2409" y="2247"/>
                <a:ext cx="585" cy="982"/>
              </a:xfrm>
              <a:prstGeom prst="upArrow">
                <a:avLst>
                  <a:gd name="adj1" fmla="val 50000"/>
                  <a:gd name="adj2" fmla="val 41966"/>
                </a:avLst>
              </a:prstGeom>
              <a:solidFill>
                <a:schemeClr val="bg1"/>
              </a:solidFill>
              <a:ln w="28575" cap="rnd" algn="ctr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6335" name="Text Box 20"/>
              <p:cNvSpPr txBox="1">
                <a:spLocks noChangeArrowheads="1"/>
              </p:cNvSpPr>
              <p:nvPr/>
            </p:nvSpPr>
            <p:spPr bwMode="auto">
              <a:xfrm rot="-5400000">
                <a:off x="2313" y="2621"/>
                <a:ext cx="779" cy="233"/>
              </a:xfrm>
              <a:prstGeom prst="rect">
                <a:avLst/>
              </a:prstGeom>
              <a:solidFill>
                <a:schemeClr val="bg1"/>
              </a:solidFill>
              <a:ln w="28575" cap="rnd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Horizon 0</a:t>
                </a:r>
              </a:p>
            </p:txBody>
          </p:sp>
        </p:grpSp>
      </p:grpSp>
      <p:sp>
        <p:nvSpPr>
          <p:cNvPr id="56326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134938"/>
            <a:ext cx="8029575" cy="990600"/>
          </a:xfrm>
        </p:spPr>
        <p:txBody>
          <a:bodyPr/>
          <a:lstStyle/>
          <a:p>
            <a:r>
              <a:rPr lang="en-US" smtClean="0"/>
              <a:t>Portfolio Dynamics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The Impact of Performance Management</a:t>
            </a:r>
            <a:endParaRPr lang="en-US" smtClean="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776913" y="1065213"/>
            <a:ext cx="3275012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 eaLnBrk="0" hangingPunct="0">
              <a:buFont typeface="Arial" charset="0"/>
              <a:buChar char="•"/>
            </a:pPr>
            <a:r>
              <a:rPr lang="en-US" sz="1600" b="0">
                <a:solidFill>
                  <a:srgbClr val="000000"/>
                </a:solidFill>
              </a:rPr>
              <a:t>Performance management focuses on meeting material commitments (Horizon 1)</a:t>
            </a:r>
          </a:p>
          <a:p>
            <a:pPr marL="231775" indent="-231775" eaLnBrk="0" hangingPunct="0">
              <a:buFont typeface="Arial" charset="0"/>
              <a:buChar char="•"/>
            </a:pPr>
            <a:endParaRPr lang="en-US" sz="1600" b="0">
              <a:solidFill>
                <a:srgbClr val="000000"/>
              </a:solidFill>
            </a:endParaRPr>
          </a:p>
          <a:p>
            <a:pPr marL="231775" indent="-231775" eaLnBrk="0" hangingPunct="0">
              <a:buFont typeface="Arial" charset="0"/>
              <a:buChar char="•"/>
            </a:pPr>
            <a:r>
              <a:rPr lang="en-US" sz="1600" b="0">
                <a:solidFill>
                  <a:srgbClr val="000000"/>
                </a:solidFill>
              </a:rPr>
              <a:t>This leads H1 managers to hoard spare resources to ensure they can meet  them</a:t>
            </a:r>
          </a:p>
          <a:p>
            <a:pPr marL="231775" indent="-231775" eaLnBrk="0" hangingPunct="0">
              <a:buFont typeface="Arial" charset="0"/>
              <a:buChar char="•"/>
            </a:pPr>
            <a:endParaRPr lang="en-US" sz="1600" b="0">
              <a:solidFill>
                <a:srgbClr val="000000"/>
              </a:solidFill>
            </a:endParaRPr>
          </a:p>
          <a:p>
            <a:pPr marL="231775" indent="-231775" eaLnBrk="0" hangingPunct="0">
              <a:buFont typeface="Arial" charset="0"/>
              <a:buChar char="•"/>
            </a:pPr>
            <a:r>
              <a:rPr lang="en-US" sz="1600" b="0">
                <a:solidFill>
                  <a:srgbClr val="000000"/>
                </a:solidFill>
              </a:rPr>
              <a:t>That crimps H2 efforts because they compete with H1 for the same resource pool</a:t>
            </a:r>
          </a:p>
          <a:p>
            <a:pPr marL="231775" indent="-231775" eaLnBrk="0" hangingPunct="0">
              <a:buFont typeface="Arial" charset="0"/>
              <a:buChar char="•"/>
            </a:pPr>
            <a:endParaRPr lang="en-US" sz="1600" b="0">
              <a:solidFill>
                <a:srgbClr val="000000"/>
              </a:solidFill>
            </a:endParaRPr>
          </a:p>
          <a:p>
            <a:pPr marL="231775" indent="-231775" eaLnBrk="0" hangingPunct="0">
              <a:buFont typeface="Arial" charset="0"/>
              <a:buChar char="•"/>
            </a:pPr>
            <a:r>
              <a:rPr lang="en-US" sz="1600" b="0">
                <a:solidFill>
                  <a:srgbClr val="000000"/>
                </a:solidFill>
              </a:rPr>
              <a:t>It also makes H1 managers reluctant to exit H0 businesses </a:t>
            </a:r>
            <a:r>
              <a:rPr lang="en-US" sz="1600" b="0" i="1">
                <a:solidFill>
                  <a:srgbClr val="000000"/>
                </a:solidFill>
              </a:rPr>
              <a:t>(because every little bit of revenue helps) </a:t>
            </a:r>
          </a:p>
          <a:p>
            <a:pPr marL="231775" indent="-231775" eaLnBrk="0" hangingPunct="0">
              <a:buFont typeface="Arial" charset="0"/>
              <a:buChar char="•"/>
            </a:pPr>
            <a:endParaRPr lang="en-US" sz="1600" b="0" i="1">
              <a:solidFill>
                <a:srgbClr val="000000"/>
              </a:solidFill>
            </a:endParaRPr>
          </a:p>
          <a:p>
            <a:pPr marL="231775" indent="-231775" eaLnBrk="0" hangingPunct="0">
              <a:buFont typeface="Arial" charset="0"/>
              <a:buChar char="•"/>
            </a:pPr>
            <a:r>
              <a:rPr lang="en-US" sz="1600" b="0">
                <a:solidFill>
                  <a:srgbClr val="000000"/>
                </a:solidFill>
              </a:rPr>
              <a:t>Horizon 3 is unaffected by any of these portfolio dynamics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Horizon 2 Gap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74713" y="1055688"/>
            <a:ext cx="8010525" cy="4343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smtClean="0"/>
              <a:t>All the other horizons are OK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H1 gets first dibs at resources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H3 gets funded outboard of the process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H0 is snuck in under the covers</a:t>
            </a:r>
          </a:p>
          <a:p>
            <a:pPr lvl="1">
              <a:spcBef>
                <a:spcPts val="600"/>
              </a:spcBef>
            </a:pPr>
            <a:endParaRPr lang="en-US" sz="1800" smtClean="0"/>
          </a:p>
          <a:p>
            <a:pPr>
              <a:spcBef>
                <a:spcPts val="600"/>
              </a:spcBef>
            </a:pPr>
            <a:r>
              <a:rPr lang="en-US" sz="2000" smtClean="0"/>
              <a:t>H2 is out in the cold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H2 competes directly with H1 for resources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H1, under pressure to meet current obligations, does not release resources willingly</a:t>
            </a:r>
          </a:p>
          <a:p>
            <a:pPr lvl="1">
              <a:spcBef>
                <a:spcPts val="600"/>
              </a:spcBef>
            </a:pPr>
            <a:r>
              <a:rPr lang="en-US" sz="1800" smtClean="0"/>
              <a:t>H2 cannot compete with H1, particularly when metrics and compensation focus on material returns in the current year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5363" y="5197475"/>
            <a:ext cx="708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This is not a failure to invest in R&amp;D innovation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This is primarily a go-to-market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the Horizon 2 Challenge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Best Practices in Four Key Areas</a:t>
            </a:r>
            <a:endParaRPr lang="en-US" smtClean="0"/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2101850" y="1684338"/>
            <a:ext cx="5438775" cy="26527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/>
              <a:t>Planning &amp; Budgeting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Organizational Structure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Metrics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smtClean="0"/>
              <a:t>Compensation</a:t>
            </a:r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544513" y="4813300"/>
            <a:ext cx="81184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These practices adapt venture capital ideas 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to enterprise realities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Practices: Planning &amp; Budgeting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Separate Resource Pools for Each Horizon</a:t>
            </a:r>
            <a:endParaRPr lang="en-US" sz="2400" smtClean="0">
              <a:solidFill>
                <a:schemeClr val="folHlink"/>
              </a:solidFill>
            </a:endParaRPr>
          </a:p>
        </p:txBody>
      </p:sp>
      <p:sp>
        <p:nvSpPr>
          <p:cNvPr id="33795" name="Content Placeholder 13"/>
          <p:cNvSpPr>
            <a:spLocks noGrp="1"/>
          </p:cNvSpPr>
          <p:nvPr>
            <p:ph idx="1"/>
          </p:nvPr>
        </p:nvSpPr>
        <p:spPr>
          <a:xfrm>
            <a:off x="785813" y="1304925"/>
            <a:ext cx="8010525" cy="4343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smtClean="0"/>
              <a:t>Organize planning and budgeting by horizon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solidFill>
                  <a:srgbClr val="0070C0"/>
                </a:solidFill>
              </a:rPr>
              <a:t>All funding requests are attached to </a:t>
            </a:r>
            <a:r>
              <a:rPr lang="en-US" sz="1800" i="1" smtClean="0">
                <a:solidFill>
                  <a:srgbClr val="0070C0"/>
                </a:solidFill>
              </a:rPr>
              <a:t>one horizon only</a:t>
            </a:r>
            <a:endParaRPr lang="en-US" sz="1800" smtClean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endParaRPr lang="en-US" sz="1800" smtClean="0"/>
          </a:p>
          <a:p>
            <a:pPr>
              <a:spcBef>
                <a:spcPts val="600"/>
              </a:spcBef>
            </a:pPr>
            <a:r>
              <a:rPr lang="en-US" sz="2000" smtClean="0"/>
              <a:t>Funding requests compete </a:t>
            </a:r>
            <a:r>
              <a:rPr lang="en-US" sz="2000" i="1" smtClean="0"/>
              <a:t>within each horizon</a:t>
            </a:r>
            <a:endParaRPr lang="en-US" sz="2000" smtClean="0"/>
          </a:p>
          <a:p>
            <a:pPr lvl="1">
              <a:spcBef>
                <a:spcPts val="600"/>
              </a:spcBef>
            </a:pPr>
            <a:r>
              <a:rPr lang="en-US" sz="1800" smtClean="0">
                <a:solidFill>
                  <a:srgbClr val="0070C0"/>
                </a:solidFill>
              </a:rPr>
              <a:t>Funding request do </a:t>
            </a:r>
            <a:r>
              <a:rPr lang="en-US" sz="1800" u="sng" smtClean="0">
                <a:solidFill>
                  <a:srgbClr val="0070C0"/>
                </a:solidFill>
              </a:rPr>
              <a:t>not</a:t>
            </a:r>
            <a:r>
              <a:rPr lang="en-US" sz="1800" smtClean="0">
                <a:solidFill>
                  <a:srgbClr val="0070C0"/>
                </a:solidFill>
              </a:rPr>
              <a:t> compete </a:t>
            </a:r>
            <a:r>
              <a:rPr lang="en-US" sz="1800" i="1" smtClean="0">
                <a:solidFill>
                  <a:srgbClr val="0070C0"/>
                </a:solidFill>
              </a:rPr>
              <a:t>across horizons</a:t>
            </a:r>
          </a:p>
          <a:p>
            <a:pPr lvl="1">
              <a:spcBef>
                <a:spcPts val="600"/>
              </a:spcBef>
              <a:buFontTx/>
              <a:buNone/>
            </a:pPr>
            <a:endParaRPr lang="en-US" sz="1800" smtClean="0"/>
          </a:p>
          <a:p>
            <a:pPr>
              <a:spcBef>
                <a:spcPts val="600"/>
              </a:spcBef>
            </a:pPr>
            <a:r>
              <a:rPr lang="en-US" sz="2000" smtClean="0"/>
              <a:t>Executive team determines overall resource allocation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solidFill>
                  <a:srgbClr val="0070C0"/>
                </a:solidFill>
              </a:rPr>
              <a:t>Sets percentages for H1, H2, and H3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solidFill>
                  <a:srgbClr val="0070C0"/>
                </a:solidFill>
              </a:rPr>
              <a:t>Functions each directed to allocate according to overall plan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solidFill>
                  <a:srgbClr val="0070C0"/>
                </a:solidFill>
              </a:rPr>
              <a:t>Special attention is paid to all market-facing functions</a:t>
            </a:r>
          </a:p>
          <a:p>
            <a:pPr lvl="1">
              <a:spcBef>
                <a:spcPts val="600"/>
              </a:spcBef>
            </a:pPr>
            <a:r>
              <a:rPr lang="en-US" sz="1800" smtClean="0">
                <a:solidFill>
                  <a:srgbClr val="0070C0"/>
                </a:solidFill>
              </a:rPr>
              <a:t>Interlock to ensure functional allocations align with corporate priorities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73075" y="5376863"/>
            <a:ext cx="8350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Don’t fund next-generation R&amp;D 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if you are not willing to fund the go-to-market surcharge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Practices: Organization</a:t>
            </a:r>
            <a:br>
              <a:rPr lang="en-US" smtClean="0"/>
            </a:br>
            <a:r>
              <a:rPr lang="en-US" sz="2800" u="sng" smtClean="0">
                <a:solidFill>
                  <a:schemeClr val="folHlink"/>
                </a:solidFill>
              </a:rPr>
              <a:t>Business Unit </a:t>
            </a:r>
            <a:r>
              <a:rPr lang="en-US" sz="2800" smtClean="0">
                <a:solidFill>
                  <a:schemeClr val="folHlink"/>
                </a:solidFill>
              </a:rPr>
              <a:t>Structure for Horizon 2</a:t>
            </a:r>
          </a:p>
        </p:txBody>
      </p:sp>
      <p:sp>
        <p:nvSpPr>
          <p:cNvPr id="34819" name="Content Placeholder 3"/>
          <p:cNvSpPr>
            <a:spLocks noGrp="1"/>
          </p:cNvSpPr>
          <p:nvPr>
            <p:ph idx="1"/>
          </p:nvPr>
        </p:nvSpPr>
        <p:spPr>
          <a:xfrm>
            <a:off x="811213" y="1382713"/>
            <a:ext cx="8010525" cy="4759325"/>
          </a:xfrm>
        </p:spPr>
        <p:txBody>
          <a:bodyPr/>
          <a:lstStyle/>
          <a:p>
            <a:r>
              <a:rPr lang="en-US" sz="2000" smtClean="0"/>
              <a:t>Line function structure is the default model for enterprises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  <a:ea typeface="ＭＳ Ｐゴシック" pitchFamily="34" charset="-128"/>
              </a:rPr>
              <a:t>Best way to achieve efficiencies at scale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  <a:ea typeface="ＭＳ Ｐゴシック" pitchFamily="34" charset="-128"/>
              </a:rPr>
              <a:t>Best support for professional and career development</a:t>
            </a:r>
          </a:p>
          <a:p>
            <a:pPr lvl="1"/>
            <a:endParaRPr lang="en-US" sz="1800" smtClean="0">
              <a:ea typeface="ＭＳ Ｐゴシック" pitchFamily="34" charset="-128"/>
            </a:endParaRPr>
          </a:p>
          <a:p>
            <a:r>
              <a:rPr lang="en-US" sz="2000" smtClean="0"/>
              <a:t>Integrated business unit with dedicated resources key to H2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  <a:ea typeface="ＭＳ Ｐゴシック" pitchFamily="34" charset="-128"/>
              </a:rPr>
              <a:t>BU structure achieves much greater effectiveness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  <a:ea typeface="ＭＳ Ｐゴシック" pitchFamily="34" charset="-128"/>
              </a:rPr>
              <a:t>Faster and more agile to adapt to changing market dynamics</a:t>
            </a:r>
          </a:p>
          <a:p>
            <a:pPr lvl="1"/>
            <a:endParaRPr lang="en-US" sz="1800" smtClean="0">
              <a:ea typeface="ＭＳ Ｐゴシック" pitchFamily="34" charset="-128"/>
            </a:endParaRPr>
          </a:p>
          <a:p>
            <a:r>
              <a:rPr lang="en-US" sz="2000" smtClean="0"/>
              <a:t>BU structure is </a:t>
            </a:r>
            <a:r>
              <a:rPr lang="en-US" sz="2000" i="1" smtClean="0"/>
              <a:t>virtual</a:t>
            </a:r>
            <a:r>
              <a:rPr lang="en-US" sz="2000" smtClean="0"/>
              <a:t> and </a:t>
            </a:r>
            <a:r>
              <a:rPr lang="en-US" sz="2000" i="1" smtClean="0"/>
              <a:t>temporary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  <a:ea typeface="ＭＳ Ｐゴシック" pitchFamily="34" charset="-128"/>
              </a:rPr>
              <a:t>Team is seconded from the line functions, reports directly to BU GM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  <a:ea typeface="ＭＳ Ｐゴシック" pitchFamily="34" charset="-128"/>
              </a:rPr>
              <a:t>Participants are 100% dedicated to BU which covers all their costs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  <a:ea typeface="ＭＳ Ｐゴシック" pitchFamily="34" charset="-128"/>
              </a:rPr>
              <a:t>GM reports directly to CEO or EVP for Next-Gen Businesses</a:t>
            </a:r>
          </a:p>
          <a:p>
            <a:pPr lvl="1"/>
            <a:r>
              <a:rPr lang="en-US" sz="1800" smtClean="0">
                <a:solidFill>
                  <a:srgbClr val="0070C0"/>
                </a:solidFill>
                <a:ea typeface="ＭＳ Ｐゴシック" pitchFamily="34" charset="-128"/>
              </a:rPr>
              <a:t>Organization dissolves once H2 initiative graduates to H1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215900"/>
            <a:ext cx="8710613" cy="990600"/>
          </a:xfrm>
        </p:spPr>
        <p:txBody>
          <a:bodyPr/>
          <a:lstStyle/>
          <a:p>
            <a:r>
              <a:rPr lang="en-US" smtClean="0"/>
              <a:t>Best Practices: Metrics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Different Metrics for Each Horizon</a:t>
            </a:r>
            <a:endParaRPr lang="en-US" sz="2400" smtClean="0">
              <a:solidFill>
                <a:schemeClr val="folHlink"/>
              </a:solidFill>
            </a:endParaRPr>
          </a:p>
        </p:txBody>
      </p:sp>
      <p:graphicFrame>
        <p:nvGraphicFramePr>
          <p:cNvPr id="2227254" name="Group 54"/>
          <p:cNvGraphicFramePr>
            <a:graphicFrameLocks noGrp="1"/>
          </p:cNvGraphicFramePr>
          <p:nvPr>
            <p:ph type="tbl" idx="1"/>
          </p:nvPr>
        </p:nvGraphicFramePr>
        <p:xfrm>
          <a:off x="401638" y="1431925"/>
          <a:ext cx="8364537" cy="4321175"/>
        </p:xfrm>
        <a:graphic>
          <a:graphicData uri="http://schemas.openxmlformats.org/drawingml/2006/table">
            <a:tbl>
              <a:tblPr/>
              <a:tblGrid>
                <a:gridCol w="1943100"/>
                <a:gridCol w="2136775"/>
                <a:gridCol w="2125662"/>
                <a:gridCol w="2159000"/>
              </a:tblGrid>
              <a:tr h="8241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TIMEFRAME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HORIZON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(0-12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HORIZON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(12–36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HORIZON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(36-72 mos)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8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63" name="Text Box 38"/>
          <p:cNvSpPr txBox="1">
            <a:spLocks noChangeArrowheads="1"/>
          </p:cNvSpPr>
          <p:nvPr/>
        </p:nvSpPr>
        <p:spPr bwMode="auto">
          <a:xfrm>
            <a:off x="7146925" y="2368550"/>
            <a:ext cx="1093788" cy="584200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Enter a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</a:rPr>
              <a:t>Business</a:t>
            </a:r>
          </a:p>
        </p:txBody>
      </p:sp>
      <p:sp>
        <p:nvSpPr>
          <p:cNvPr id="65564" name="Text Box 39"/>
          <p:cNvSpPr txBox="1">
            <a:spLocks noChangeArrowheads="1"/>
          </p:cNvSpPr>
          <p:nvPr/>
        </p:nvSpPr>
        <p:spPr bwMode="auto">
          <a:xfrm>
            <a:off x="2862263" y="2368550"/>
            <a:ext cx="1095375" cy="584200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09A714"/>
                </a:solidFill>
              </a:rPr>
              <a:t>Run a</a:t>
            </a:r>
          </a:p>
          <a:p>
            <a:pPr algn="ctr" eaLnBrk="0" hangingPunct="0"/>
            <a:r>
              <a:rPr lang="en-US" sz="1600">
                <a:solidFill>
                  <a:srgbClr val="09A714"/>
                </a:solidFill>
              </a:rPr>
              <a:t>Business</a:t>
            </a:r>
          </a:p>
        </p:txBody>
      </p:sp>
      <p:sp>
        <p:nvSpPr>
          <p:cNvPr id="65565" name="Text Box 40"/>
          <p:cNvSpPr txBox="1">
            <a:spLocks noChangeArrowheads="1"/>
          </p:cNvSpPr>
          <p:nvPr/>
        </p:nvSpPr>
        <p:spPr bwMode="auto">
          <a:xfrm>
            <a:off x="4587875" y="2368550"/>
            <a:ext cx="1928813" cy="584200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chemeClr val="tx2"/>
                </a:solidFill>
              </a:rPr>
              <a:t>Become a</a:t>
            </a:r>
          </a:p>
          <a:p>
            <a:pPr algn="ctr" eaLnBrk="0" hangingPunct="0"/>
            <a:r>
              <a:rPr lang="en-US" sz="1600">
                <a:solidFill>
                  <a:schemeClr val="tx2"/>
                </a:solidFill>
              </a:rPr>
              <a:t>Material Business</a:t>
            </a:r>
          </a:p>
        </p:txBody>
      </p:sp>
      <p:sp>
        <p:nvSpPr>
          <p:cNvPr id="65566" name="Text Box 41"/>
          <p:cNvSpPr txBox="1">
            <a:spLocks noChangeArrowheads="1"/>
          </p:cNvSpPr>
          <p:nvPr/>
        </p:nvSpPr>
        <p:spPr bwMode="auto">
          <a:xfrm>
            <a:off x="900113" y="2320925"/>
            <a:ext cx="971550" cy="641350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Driving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Goal</a:t>
            </a:r>
          </a:p>
        </p:txBody>
      </p:sp>
      <p:sp>
        <p:nvSpPr>
          <p:cNvPr id="65567" name="Text Box 50"/>
          <p:cNvSpPr txBox="1">
            <a:spLocks noChangeArrowheads="1"/>
          </p:cNvSpPr>
          <p:nvPr/>
        </p:nvSpPr>
        <p:spPr bwMode="auto">
          <a:xfrm>
            <a:off x="595313" y="3316288"/>
            <a:ext cx="1581150" cy="915987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Key 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Performance</a:t>
            </a:r>
          </a:p>
          <a:p>
            <a:pPr algn="ctr" eaLnBrk="0" hangingPunct="0"/>
            <a:r>
              <a:rPr lang="en-US">
                <a:solidFill>
                  <a:srgbClr val="000000"/>
                </a:solidFill>
              </a:rPr>
              <a:t>Indicators</a:t>
            </a:r>
          </a:p>
        </p:txBody>
      </p:sp>
      <p:sp>
        <p:nvSpPr>
          <p:cNvPr id="2227251" name="Rectangle 51"/>
          <p:cNvSpPr>
            <a:spLocks noChangeArrowheads="1"/>
          </p:cNvSpPr>
          <p:nvPr/>
        </p:nvSpPr>
        <p:spPr bwMode="auto">
          <a:xfrm>
            <a:off x="2417763" y="3316288"/>
            <a:ext cx="1982787" cy="2000250"/>
          </a:xfrm>
          <a:prstGeom prst="rect">
            <a:avLst/>
          </a:prstGeom>
          <a:noFill/>
          <a:ln w="50800" cap="rnd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9A714"/>
                </a:solidFill>
              </a:rPr>
              <a:t>Revenue vs plan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9A714"/>
                </a:solidFill>
              </a:rPr>
              <a:t>Bookings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9A714"/>
                </a:solidFill>
              </a:rPr>
              <a:t>Contribution margin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9A714"/>
                </a:solidFill>
              </a:rPr>
              <a:t>Market share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9A714"/>
                </a:solidFill>
              </a:rPr>
              <a:t>Wallet share</a:t>
            </a:r>
          </a:p>
        </p:txBody>
      </p:sp>
      <p:sp>
        <p:nvSpPr>
          <p:cNvPr id="2227252" name="Rectangle 52"/>
          <p:cNvSpPr>
            <a:spLocks noChangeArrowheads="1"/>
          </p:cNvSpPr>
          <p:nvPr/>
        </p:nvSpPr>
        <p:spPr bwMode="auto">
          <a:xfrm>
            <a:off x="4497388" y="3316288"/>
            <a:ext cx="2111375" cy="1938337"/>
          </a:xfrm>
          <a:prstGeom prst="rect">
            <a:avLst/>
          </a:prstGeom>
          <a:noFill/>
          <a:ln w="50800" cap="rnd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chemeClr val="tx2"/>
                </a:solidFill>
              </a:rPr>
              <a:t>Target accts vs plan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chemeClr val="tx2"/>
                </a:solidFill>
              </a:rPr>
              <a:t>Sales velocity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chemeClr val="tx2"/>
                </a:solidFill>
              </a:rPr>
              <a:t>Deal size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chemeClr val="tx2"/>
                </a:solidFill>
              </a:rPr>
              <a:t>Segment share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chemeClr val="tx2"/>
                </a:solidFill>
              </a:rPr>
              <a:t>Time to tipping point</a:t>
            </a:r>
          </a:p>
        </p:txBody>
      </p:sp>
      <p:sp>
        <p:nvSpPr>
          <p:cNvPr id="2227253" name="Rectangle 53"/>
          <p:cNvSpPr>
            <a:spLocks noChangeArrowheads="1"/>
          </p:cNvSpPr>
          <p:nvPr/>
        </p:nvSpPr>
        <p:spPr bwMode="auto">
          <a:xfrm>
            <a:off x="6534150" y="3316288"/>
            <a:ext cx="2316163" cy="2000250"/>
          </a:xfrm>
          <a:prstGeom prst="rect">
            <a:avLst/>
          </a:prstGeom>
          <a:noFill/>
          <a:ln w="50800" cap="rnd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00000"/>
                </a:solidFill>
              </a:rPr>
              <a:t>Name-brand customers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00000"/>
                </a:solidFill>
              </a:rPr>
              <a:t>Deal size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00000"/>
                </a:solidFill>
              </a:rPr>
              <a:t>Name-brand partners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00000"/>
                </a:solidFill>
              </a:rPr>
              <a:t>PR buzz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>
                <a:solidFill>
                  <a:srgbClr val="000000"/>
                </a:solidFill>
              </a:rPr>
              <a:t>Flagship projects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134225" y="5284788"/>
            <a:ext cx="1192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“Cap Ex”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946400" y="5300663"/>
            <a:ext cx="10747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00B050"/>
                </a:solidFill>
              </a:rPr>
              <a:t>“Op Ex”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954588" y="5318125"/>
            <a:ext cx="1290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“Time Ex”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7251" grpId="0"/>
      <p:bldP spid="2227252" grpId="0"/>
      <p:bldP spid="2227253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4"/>
          <p:cNvSpPr>
            <a:spLocks noGrp="1"/>
          </p:cNvSpPr>
          <p:nvPr>
            <p:ph type="title"/>
          </p:nvPr>
        </p:nvSpPr>
        <p:spPr>
          <a:xfrm>
            <a:off x="606425" y="2493963"/>
            <a:ext cx="8029575" cy="990600"/>
          </a:xfrm>
        </p:spPr>
        <p:txBody>
          <a:bodyPr/>
          <a:lstStyle/>
          <a:p>
            <a:pPr algn="ctr"/>
            <a:r>
              <a:rPr lang="en-US" sz="3600" smtClean="0"/>
              <a:t>Introduction</a:t>
            </a:r>
            <a:endParaRPr lang="en-US" sz="36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Practices: Compensation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Everyone is on the Hook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392238"/>
            <a:ext cx="7294563" cy="4343400"/>
          </a:xfrm>
        </p:spPr>
        <p:txBody>
          <a:bodyPr/>
          <a:lstStyle/>
          <a:p>
            <a:r>
              <a:rPr lang="en-US" sz="2000" smtClean="0"/>
              <a:t>CEO and his or her direct reports</a:t>
            </a:r>
          </a:p>
          <a:p>
            <a:pPr lvl="1"/>
            <a:r>
              <a:rPr lang="en-US" sz="1800" smtClean="0"/>
              <a:t>Significant variable compensation tied to each Horizon 2 initiative achieving its core metrics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BU GM</a:t>
            </a:r>
          </a:p>
          <a:p>
            <a:pPr lvl="1"/>
            <a:r>
              <a:rPr lang="en-US" sz="1800" smtClean="0"/>
              <a:t>All variable compensation tied to meeting the BU’s Horizon 2 metrics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Business Unit participants</a:t>
            </a:r>
          </a:p>
          <a:p>
            <a:pPr lvl="1"/>
            <a:r>
              <a:rPr lang="en-US" sz="1800" smtClean="0"/>
              <a:t>Significant variable compensation tied to the BU meeting its Horizon 2 metrics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20813" y="5208588"/>
            <a:ext cx="64404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Horizon 2 initiatives are “must win” battles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Be careful how many you undertake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4"/>
          <p:cNvSpPr>
            <a:spLocks noGrp="1"/>
          </p:cNvSpPr>
          <p:nvPr>
            <p:ph type="title"/>
          </p:nvPr>
        </p:nvSpPr>
        <p:spPr>
          <a:xfrm>
            <a:off x="595313" y="2332038"/>
            <a:ext cx="8029575" cy="990600"/>
          </a:xfrm>
        </p:spPr>
        <p:txBody>
          <a:bodyPr/>
          <a:lstStyle/>
          <a:p>
            <a:pPr algn="ctr"/>
            <a:r>
              <a:rPr lang="en-US" sz="3600" smtClean="0"/>
              <a:t>Company Power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rgbClr val="0070C0"/>
                </a:solidFill>
              </a:rPr>
              <a:t/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>Making Asymmetrical Bets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Company Power Diagnostic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311275"/>
            <a:ext cx="8010525" cy="4343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b="0" smtClean="0"/>
              <a:t>Which power game are we playing: </a:t>
            </a:r>
            <a:r>
              <a:rPr lang="en-US" sz="1800" b="0" i="1" smtClean="0"/>
              <a:t>Complex Systems </a:t>
            </a:r>
            <a:r>
              <a:rPr lang="en-US" sz="1800" b="0" smtClean="0"/>
              <a:t>or </a:t>
            </a:r>
            <a:r>
              <a:rPr lang="en-US" sz="1800" b="0" i="1" smtClean="0"/>
              <a:t>Volume Operations</a:t>
            </a:r>
            <a:r>
              <a:rPr lang="en-US" sz="1800" b="0" smtClean="0"/>
              <a:t>?  Which power tier are we on: Tier 1, Tier 2, or Tier 3?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Achieve escape velocity relative to your reference competitors on the same tier with the same business model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For that game and that tier, what is our ranking relative to our peers?  Do we want to proactively change our game, our tier, or our ranking?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Normally you do </a:t>
            </a:r>
            <a:r>
              <a:rPr lang="en-US" sz="1400" i="1" smtClean="0">
                <a:solidFill>
                  <a:srgbClr val="0070C0"/>
                </a:solidFill>
              </a:rPr>
              <a:t>not</a:t>
            </a:r>
            <a:r>
              <a:rPr lang="en-US" sz="1400" smtClean="0">
                <a:solidFill>
                  <a:srgbClr val="0070C0"/>
                </a:solidFill>
              </a:rPr>
              <a:t> change your game, but you do change your tier or ranking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Do we have crown jewels that could power this change in state?  Are there disruptive market forces in play that could enable us (or our competitors) to gain new power?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To achieve escape velocity requires exceptional force: it cannot be done incrementally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Are we making a sufficiently asymmetrical bet to distance ourselves from the competition definitively and sustainably?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Most organizations fall short on this criterion.  People are too afraid to make an error of </a:t>
            </a:r>
            <a:r>
              <a:rPr lang="en-US" sz="1400" i="1" smtClean="0">
                <a:solidFill>
                  <a:srgbClr val="0070C0"/>
                </a:solidFill>
              </a:rPr>
              <a:t>commission</a:t>
            </a:r>
            <a:r>
              <a:rPr lang="en-US" sz="1400" smtClean="0">
                <a:solidFill>
                  <a:srgbClr val="0070C0"/>
                </a:solidFill>
              </a:rPr>
              <a:t> and so they fall into making an error of </a:t>
            </a:r>
            <a:r>
              <a:rPr lang="en-US" sz="1400" i="1" smtClean="0">
                <a:solidFill>
                  <a:srgbClr val="0070C0"/>
                </a:solidFill>
              </a:rPr>
              <a:t>omission</a:t>
            </a:r>
            <a:endParaRPr lang="en-US" sz="14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2713"/>
            <a:ext cx="8029575" cy="1266825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+mn-lt"/>
              </a:rPr>
              <a:t>Two Business Architectures</a:t>
            </a:r>
            <a:br>
              <a:rPr lang="en-US" dirty="0">
                <a:latin typeface="+mn-lt"/>
              </a:rPr>
            </a:br>
            <a:r>
              <a:rPr lang="en-US" sz="2800" dirty="0">
                <a:solidFill>
                  <a:schemeClr val="folHlink"/>
                </a:solidFill>
                <a:latin typeface="+mn-lt"/>
              </a:rPr>
              <a:t>Complex Systems vs. Volume Operations</a:t>
            </a:r>
          </a:p>
        </p:txBody>
      </p:sp>
      <p:sp>
        <p:nvSpPr>
          <p:cNvPr id="71682" name="Line 3"/>
          <p:cNvSpPr>
            <a:spLocks noChangeShapeType="1"/>
          </p:cNvSpPr>
          <p:nvPr/>
        </p:nvSpPr>
        <p:spPr bwMode="auto">
          <a:xfrm>
            <a:off x="965200" y="4414838"/>
            <a:ext cx="7445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1116013" y="2486025"/>
            <a:ext cx="6816725" cy="1938338"/>
          </a:xfrm>
          <a:custGeom>
            <a:avLst/>
            <a:gdLst/>
            <a:ahLst/>
            <a:cxnLst>
              <a:cxn ang="0">
                <a:pos x="0" y="1303"/>
              </a:cxn>
              <a:cxn ang="0">
                <a:pos x="468" y="1129"/>
              </a:cxn>
              <a:cxn ang="0">
                <a:pos x="654" y="763"/>
              </a:cxn>
              <a:cxn ang="0">
                <a:pos x="750" y="349"/>
              </a:cxn>
              <a:cxn ang="0">
                <a:pos x="954" y="73"/>
              </a:cxn>
              <a:cxn ang="0">
                <a:pos x="1230" y="1"/>
              </a:cxn>
              <a:cxn ang="0">
                <a:pos x="1494" y="79"/>
              </a:cxn>
              <a:cxn ang="0">
                <a:pos x="1716" y="349"/>
              </a:cxn>
              <a:cxn ang="0">
                <a:pos x="1932" y="619"/>
              </a:cxn>
              <a:cxn ang="0">
                <a:pos x="2214" y="889"/>
              </a:cxn>
              <a:cxn ang="0">
                <a:pos x="2664" y="1099"/>
              </a:cxn>
              <a:cxn ang="0">
                <a:pos x="3060" y="1189"/>
              </a:cxn>
              <a:cxn ang="0">
                <a:pos x="3762" y="1279"/>
              </a:cxn>
              <a:cxn ang="0">
                <a:pos x="4626" y="1315"/>
              </a:cxn>
            </a:cxnLst>
            <a:rect l="0" t="0" r="r" b="b"/>
            <a:pathLst>
              <a:path w="4626" h="1315">
                <a:moveTo>
                  <a:pt x="0" y="1303"/>
                </a:moveTo>
                <a:cubicBezTo>
                  <a:pt x="78" y="1275"/>
                  <a:pt x="359" y="1219"/>
                  <a:pt x="468" y="1129"/>
                </a:cubicBezTo>
                <a:cubicBezTo>
                  <a:pt x="577" y="1039"/>
                  <a:pt x="607" y="893"/>
                  <a:pt x="654" y="763"/>
                </a:cubicBezTo>
                <a:cubicBezTo>
                  <a:pt x="701" y="633"/>
                  <a:pt x="700" y="464"/>
                  <a:pt x="750" y="349"/>
                </a:cubicBezTo>
                <a:cubicBezTo>
                  <a:pt x="800" y="234"/>
                  <a:pt x="874" y="131"/>
                  <a:pt x="954" y="73"/>
                </a:cubicBezTo>
                <a:cubicBezTo>
                  <a:pt x="1034" y="15"/>
                  <a:pt x="1140" y="0"/>
                  <a:pt x="1230" y="1"/>
                </a:cubicBezTo>
                <a:cubicBezTo>
                  <a:pt x="1320" y="2"/>
                  <a:pt x="1413" y="21"/>
                  <a:pt x="1494" y="79"/>
                </a:cubicBezTo>
                <a:cubicBezTo>
                  <a:pt x="1575" y="137"/>
                  <a:pt x="1643" y="259"/>
                  <a:pt x="1716" y="349"/>
                </a:cubicBezTo>
                <a:cubicBezTo>
                  <a:pt x="1789" y="439"/>
                  <a:pt x="1849" y="529"/>
                  <a:pt x="1932" y="619"/>
                </a:cubicBezTo>
                <a:cubicBezTo>
                  <a:pt x="2015" y="709"/>
                  <a:pt x="2092" y="809"/>
                  <a:pt x="2214" y="889"/>
                </a:cubicBezTo>
                <a:cubicBezTo>
                  <a:pt x="2336" y="969"/>
                  <a:pt x="2523" y="1049"/>
                  <a:pt x="2664" y="1099"/>
                </a:cubicBezTo>
                <a:cubicBezTo>
                  <a:pt x="2805" y="1149"/>
                  <a:pt x="2877" y="1159"/>
                  <a:pt x="3060" y="1189"/>
                </a:cubicBezTo>
                <a:cubicBezTo>
                  <a:pt x="3243" y="1219"/>
                  <a:pt x="3501" y="1258"/>
                  <a:pt x="3762" y="1279"/>
                </a:cubicBezTo>
                <a:cubicBezTo>
                  <a:pt x="4023" y="1300"/>
                  <a:pt x="4478" y="1310"/>
                  <a:pt x="4626" y="1315"/>
                </a:cubicBezTo>
              </a:path>
            </a:pathLst>
          </a:custGeom>
          <a:gradFill rotWithShape="0">
            <a:gsLst>
              <a:gs pos="0">
                <a:schemeClr val="tx2">
                  <a:alpha val="39999"/>
                </a:schemeClr>
              </a:gs>
              <a:gs pos="100000">
                <a:schemeClr val="tx2">
                  <a:gamma/>
                  <a:shade val="46275"/>
                  <a:invGamma/>
                  <a:alpha val="39999"/>
                </a:schemeClr>
              </a:gs>
            </a:gsLst>
            <a:lin ang="5400000" scaled="1"/>
          </a:gra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1600">
              <a:solidFill>
                <a:srgbClr val="000000"/>
              </a:solidFill>
              <a:cs typeface="+mn-cs"/>
            </a:endParaRPr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>
            <a:off x="1433513" y="2478088"/>
            <a:ext cx="6853237" cy="1936750"/>
          </a:xfrm>
          <a:custGeom>
            <a:avLst/>
            <a:gdLst/>
            <a:ahLst/>
            <a:cxnLst>
              <a:cxn ang="0">
                <a:pos x="4650" y="1315"/>
              </a:cxn>
              <a:cxn ang="0">
                <a:pos x="4158" y="1129"/>
              </a:cxn>
              <a:cxn ang="0">
                <a:pos x="3972" y="763"/>
              </a:cxn>
              <a:cxn ang="0">
                <a:pos x="3876" y="349"/>
              </a:cxn>
              <a:cxn ang="0">
                <a:pos x="3672" y="73"/>
              </a:cxn>
              <a:cxn ang="0">
                <a:pos x="3396" y="1"/>
              </a:cxn>
              <a:cxn ang="0">
                <a:pos x="3132" y="79"/>
              </a:cxn>
              <a:cxn ang="0">
                <a:pos x="2910" y="349"/>
              </a:cxn>
              <a:cxn ang="0">
                <a:pos x="2694" y="619"/>
              </a:cxn>
              <a:cxn ang="0">
                <a:pos x="2412" y="889"/>
              </a:cxn>
              <a:cxn ang="0">
                <a:pos x="1962" y="1099"/>
              </a:cxn>
              <a:cxn ang="0">
                <a:pos x="1566" y="1189"/>
              </a:cxn>
              <a:cxn ang="0">
                <a:pos x="864" y="1279"/>
              </a:cxn>
              <a:cxn ang="0">
                <a:pos x="0" y="1315"/>
              </a:cxn>
            </a:cxnLst>
            <a:rect l="0" t="0" r="r" b="b"/>
            <a:pathLst>
              <a:path w="4650" h="1315">
                <a:moveTo>
                  <a:pt x="4650" y="1315"/>
                </a:moveTo>
                <a:cubicBezTo>
                  <a:pt x="4569" y="1284"/>
                  <a:pt x="4271" y="1221"/>
                  <a:pt x="4158" y="1129"/>
                </a:cubicBezTo>
                <a:cubicBezTo>
                  <a:pt x="4045" y="1037"/>
                  <a:pt x="4019" y="893"/>
                  <a:pt x="3972" y="763"/>
                </a:cubicBezTo>
                <a:cubicBezTo>
                  <a:pt x="3925" y="633"/>
                  <a:pt x="3926" y="464"/>
                  <a:pt x="3876" y="349"/>
                </a:cubicBezTo>
                <a:cubicBezTo>
                  <a:pt x="3826" y="234"/>
                  <a:pt x="3752" y="131"/>
                  <a:pt x="3672" y="73"/>
                </a:cubicBezTo>
                <a:cubicBezTo>
                  <a:pt x="3592" y="15"/>
                  <a:pt x="3486" y="0"/>
                  <a:pt x="3396" y="1"/>
                </a:cubicBezTo>
                <a:cubicBezTo>
                  <a:pt x="3306" y="2"/>
                  <a:pt x="3213" y="21"/>
                  <a:pt x="3132" y="79"/>
                </a:cubicBezTo>
                <a:cubicBezTo>
                  <a:pt x="3051" y="137"/>
                  <a:pt x="2983" y="259"/>
                  <a:pt x="2910" y="349"/>
                </a:cubicBezTo>
                <a:cubicBezTo>
                  <a:pt x="2837" y="439"/>
                  <a:pt x="2777" y="529"/>
                  <a:pt x="2694" y="619"/>
                </a:cubicBezTo>
                <a:cubicBezTo>
                  <a:pt x="2611" y="709"/>
                  <a:pt x="2534" y="809"/>
                  <a:pt x="2412" y="889"/>
                </a:cubicBezTo>
                <a:cubicBezTo>
                  <a:pt x="2290" y="969"/>
                  <a:pt x="2103" y="1049"/>
                  <a:pt x="1962" y="1099"/>
                </a:cubicBezTo>
                <a:cubicBezTo>
                  <a:pt x="1821" y="1149"/>
                  <a:pt x="1749" y="1159"/>
                  <a:pt x="1566" y="1189"/>
                </a:cubicBezTo>
                <a:cubicBezTo>
                  <a:pt x="1383" y="1219"/>
                  <a:pt x="1125" y="1258"/>
                  <a:pt x="864" y="1279"/>
                </a:cubicBezTo>
                <a:cubicBezTo>
                  <a:pt x="603" y="1300"/>
                  <a:pt x="148" y="1310"/>
                  <a:pt x="0" y="1315"/>
                </a:cubicBezTo>
              </a:path>
            </a:pathLst>
          </a:custGeom>
          <a:gradFill rotWithShape="0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shade val="46275"/>
                  <a:invGamma/>
                  <a:alpha val="39999"/>
                </a:schemeClr>
              </a:gs>
            </a:gsLst>
            <a:lin ang="5400000" scaled="1"/>
          </a:gra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1600">
              <a:solidFill>
                <a:srgbClr val="000000"/>
              </a:solidFill>
              <a:cs typeface="+mn-cs"/>
            </a:endParaRPr>
          </a:p>
        </p:txBody>
      </p:sp>
      <p:sp>
        <p:nvSpPr>
          <p:cNvPr id="71685" name="Text Box 6"/>
          <p:cNvSpPr txBox="1">
            <a:spLocks noChangeArrowheads="1"/>
          </p:cNvSpPr>
          <p:nvPr/>
        </p:nvSpPr>
        <p:spPr bwMode="auto">
          <a:xfrm>
            <a:off x="2470150" y="3200400"/>
            <a:ext cx="1041400" cy="581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Complex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Systems</a:t>
            </a:r>
          </a:p>
        </p:txBody>
      </p:sp>
      <p:sp>
        <p:nvSpPr>
          <p:cNvPr id="71686" name="Text Box 7"/>
          <p:cNvSpPr txBox="1">
            <a:spLocks noChangeArrowheads="1"/>
          </p:cNvSpPr>
          <p:nvPr/>
        </p:nvSpPr>
        <p:spPr bwMode="auto">
          <a:xfrm>
            <a:off x="5740400" y="3200400"/>
            <a:ext cx="1257300" cy="581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Volume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Operations</a:t>
            </a:r>
          </a:p>
        </p:txBody>
      </p:sp>
      <p:sp>
        <p:nvSpPr>
          <p:cNvPr id="71687" name="Line 8"/>
          <p:cNvSpPr>
            <a:spLocks noChangeShapeType="1"/>
          </p:cNvSpPr>
          <p:nvPr/>
        </p:nvSpPr>
        <p:spPr bwMode="auto">
          <a:xfrm>
            <a:off x="2908300" y="1219200"/>
            <a:ext cx="0" cy="12557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688" name="Text Box 9"/>
          <p:cNvSpPr txBox="1">
            <a:spLocks noChangeArrowheads="1"/>
          </p:cNvSpPr>
          <p:nvPr/>
        </p:nvSpPr>
        <p:spPr bwMode="auto">
          <a:xfrm>
            <a:off x="2535238" y="1617663"/>
            <a:ext cx="747712" cy="581025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Sweet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Spot</a:t>
            </a:r>
          </a:p>
        </p:txBody>
      </p:sp>
      <p:sp>
        <p:nvSpPr>
          <p:cNvPr id="71689" name="Line 10"/>
          <p:cNvSpPr>
            <a:spLocks noChangeShapeType="1"/>
          </p:cNvSpPr>
          <p:nvPr/>
        </p:nvSpPr>
        <p:spPr bwMode="auto">
          <a:xfrm>
            <a:off x="6472238" y="1219200"/>
            <a:ext cx="0" cy="12557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690" name="Text Box 11"/>
          <p:cNvSpPr txBox="1">
            <a:spLocks noChangeArrowheads="1"/>
          </p:cNvSpPr>
          <p:nvPr/>
        </p:nvSpPr>
        <p:spPr bwMode="auto">
          <a:xfrm>
            <a:off x="6099175" y="1617663"/>
            <a:ext cx="747713" cy="581025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Sweet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Spot</a:t>
            </a:r>
          </a:p>
        </p:txBody>
      </p:sp>
      <p:grpSp>
        <p:nvGrpSpPr>
          <p:cNvPr id="71691" name="Group 12"/>
          <p:cNvGrpSpPr>
            <a:grpSpLocks/>
          </p:cNvGrpSpPr>
          <p:nvPr/>
        </p:nvGrpSpPr>
        <p:grpSpPr bwMode="auto">
          <a:xfrm>
            <a:off x="1362075" y="4500563"/>
            <a:ext cx="6572250" cy="454025"/>
            <a:chOff x="762" y="3462"/>
            <a:chExt cx="4140" cy="286"/>
          </a:xfrm>
        </p:grpSpPr>
        <p:sp>
          <p:nvSpPr>
            <p:cNvPr id="71713" name="Text Box 13"/>
            <p:cNvSpPr txBox="1">
              <a:spLocks noChangeArrowheads="1"/>
            </p:cNvSpPr>
            <p:nvPr/>
          </p:nvSpPr>
          <p:spPr bwMode="auto">
            <a:xfrm>
              <a:off x="937" y="3536"/>
              <a:ext cx="748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Complexity</a:t>
              </a:r>
            </a:p>
          </p:txBody>
        </p:sp>
        <p:sp>
          <p:nvSpPr>
            <p:cNvPr id="71714" name="Text Box 14"/>
            <p:cNvSpPr txBox="1">
              <a:spLocks noChangeArrowheads="1"/>
            </p:cNvSpPr>
            <p:nvPr/>
          </p:nvSpPr>
          <p:spPr bwMode="auto">
            <a:xfrm>
              <a:off x="4230" y="3545"/>
              <a:ext cx="527" cy="192"/>
            </a:xfrm>
            <a:prstGeom prst="rect">
              <a:avLst/>
            </a:prstGeom>
            <a:solidFill>
              <a:schemeClr val="bg1"/>
            </a:solidFill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Volume</a:t>
              </a:r>
            </a:p>
          </p:txBody>
        </p:sp>
        <p:sp>
          <p:nvSpPr>
            <p:cNvPr id="71715" name="Line 15"/>
            <p:cNvSpPr>
              <a:spLocks noChangeShapeType="1"/>
            </p:cNvSpPr>
            <p:nvPr/>
          </p:nvSpPr>
          <p:spPr bwMode="auto">
            <a:xfrm>
              <a:off x="762" y="3462"/>
              <a:ext cx="41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71692" name="Group 16"/>
          <p:cNvGrpSpPr>
            <a:grpSpLocks/>
          </p:cNvGrpSpPr>
          <p:nvPr/>
        </p:nvGrpSpPr>
        <p:grpSpPr bwMode="auto">
          <a:xfrm>
            <a:off x="442913" y="2185988"/>
            <a:ext cx="414337" cy="1990725"/>
            <a:chOff x="81" y="1716"/>
            <a:chExt cx="261" cy="1254"/>
          </a:xfrm>
        </p:grpSpPr>
        <p:sp>
          <p:nvSpPr>
            <p:cNvPr id="71711" name="Text Box 17"/>
            <p:cNvSpPr txBox="1">
              <a:spLocks noChangeArrowheads="1"/>
            </p:cNvSpPr>
            <p:nvPr/>
          </p:nvSpPr>
          <p:spPr bwMode="auto">
            <a:xfrm rot="-5400000">
              <a:off x="-251" y="2267"/>
              <a:ext cx="855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Effectiveness</a:t>
              </a:r>
            </a:p>
          </p:txBody>
        </p:sp>
        <p:sp>
          <p:nvSpPr>
            <p:cNvPr id="71712" name="Line 18"/>
            <p:cNvSpPr>
              <a:spLocks noChangeShapeType="1"/>
            </p:cNvSpPr>
            <p:nvPr/>
          </p:nvSpPr>
          <p:spPr bwMode="auto">
            <a:xfrm flipV="1">
              <a:off x="342" y="1716"/>
              <a:ext cx="0" cy="12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71693" name="Text Box 19"/>
          <p:cNvSpPr txBox="1">
            <a:spLocks noChangeArrowheads="1"/>
          </p:cNvSpPr>
          <p:nvPr/>
        </p:nvSpPr>
        <p:spPr bwMode="auto">
          <a:xfrm>
            <a:off x="4133850" y="5553075"/>
            <a:ext cx="1085850" cy="581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CC00FF"/>
                </a:solidFill>
              </a:rPr>
              <a:t>Small</a:t>
            </a:r>
          </a:p>
          <a:p>
            <a:pPr algn="ctr" eaLnBrk="0" hangingPunct="0"/>
            <a:r>
              <a:rPr lang="en-US" sz="1600">
                <a:solidFill>
                  <a:srgbClr val="CC00FF"/>
                </a:solidFill>
              </a:rPr>
              <a:t>Business</a:t>
            </a:r>
          </a:p>
        </p:txBody>
      </p:sp>
      <p:sp>
        <p:nvSpPr>
          <p:cNvPr id="21520" name="Text Box 20"/>
          <p:cNvSpPr txBox="1">
            <a:spLocks noChangeArrowheads="1"/>
          </p:cNvSpPr>
          <p:nvPr/>
        </p:nvSpPr>
        <p:spPr bwMode="auto">
          <a:xfrm>
            <a:off x="447675" y="5553075"/>
            <a:ext cx="1393825" cy="584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Government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  <a:cs typeface="+mn-cs"/>
            </a:endParaRPr>
          </a:p>
          <a:p>
            <a:pPr algn="ctr" eaLnBrk="0" hangingPunct="0">
              <a:defRPr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Programs</a:t>
            </a:r>
          </a:p>
        </p:txBody>
      </p:sp>
      <p:sp>
        <p:nvSpPr>
          <p:cNvPr id="71695" name="Text Box 21"/>
          <p:cNvSpPr txBox="1">
            <a:spLocks noChangeArrowheads="1"/>
          </p:cNvSpPr>
          <p:nvPr/>
        </p:nvSpPr>
        <p:spPr bwMode="auto">
          <a:xfrm>
            <a:off x="7312025" y="5553075"/>
            <a:ext cx="1404938" cy="581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C00000"/>
                </a:solidFill>
              </a:rPr>
              <a:t>Societal</a:t>
            </a:r>
          </a:p>
          <a:p>
            <a:pPr algn="ctr" eaLnBrk="0" hangingPunct="0"/>
            <a:r>
              <a:rPr lang="en-US" sz="1600">
                <a:solidFill>
                  <a:srgbClr val="C00000"/>
                </a:solidFill>
              </a:rPr>
              <a:t>Entitlements</a:t>
            </a:r>
          </a:p>
        </p:txBody>
      </p:sp>
      <p:sp>
        <p:nvSpPr>
          <p:cNvPr id="71696" name="Text Box 22"/>
          <p:cNvSpPr txBox="1">
            <a:spLocks noChangeArrowheads="1"/>
          </p:cNvSpPr>
          <p:nvPr/>
        </p:nvSpPr>
        <p:spPr bwMode="auto">
          <a:xfrm>
            <a:off x="2317750" y="5675313"/>
            <a:ext cx="1189038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9966FF"/>
                </a:solidFill>
              </a:rPr>
              <a:t>Enterprise</a:t>
            </a:r>
          </a:p>
        </p:txBody>
      </p:sp>
      <p:sp>
        <p:nvSpPr>
          <p:cNvPr id="71697" name="Text Box 23"/>
          <p:cNvSpPr txBox="1">
            <a:spLocks noChangeArrowheads="1"/>
          </p:cNvSpPr>
          <p:nvPr/>
        </p:nvSpPr>
        <p:spPr bwMode="auto">
          <a:xfrm>
            <a:off x="5880100" y="5675313"/>
            <a:ext cx="1187450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>
                <a:solidFill>
                  <a:srgbClr val="CC3399"/>
                </a:solidFill>
              </a:rPr>
              <a:t>Consumer</a:t>
            </a:r>
          </a:p>
        </p:txBody>
      </p:sp>
      <p:grpSp>
        <p:nvGrpSpPr>
          <p:cNvPr id="71698" name="Group 25"/>
          <p:cNvGrpSpPr>
            <a:grpSpLocks/>
          </p:cNvGrpSpPr>
          <p:nvPr/>
        </p:nvGrpSpPr>
        <p:grpSpPr bwMode="auto">
          <a:xfrm>
            <a:off x="1036638" y="4876800"/>
            <a:ext cx="6994525" cy="342900"/>
            <a:chOff x="653" y="3336"/>
            <a:chExt cx="4406" cy="216"/>
          </a:xfrm>
        </p:grpSpPr>
        <p:sp>
          <p:nvSpPr>
            <p:cNvPr id="71701" name="Text Box 26"/>
            <p:cNvSpPr txBox="1">
              <a:spLocks noChangeArrowheads="1"/>
            </p:cNvSpPr>
            <p:nvPr/>
          </p:nvSpPr>
          <p:spPr bwMode="auto">
            <a:xfrm>
              <a:off x="653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0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02" name="Text Box 27"/>
            <p:cNvSpPr txBox="1">
              <a:spLocks noChangeArrowheads="1"/>
            </p:cNvSpPr>
            <p:nvPr/>
          </p:nvSpPr>
          <p:spPr bwMode="auto">
            <a:xfrm>
              <a:off x="1104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1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03" name="Text Box 28"/>
            <p:cNvSpPr txBox="1">
              <a:spLocks noChangeArrowheads="1"/>
            </p:cNvSpPr>
            <p:nvPr/>
          </p:nvSpPr>
          <p:spPr bwMode="auto">
            <a:xfrm>
              <a:off x="1584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2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04" name="Text Box 29"/>
            <p:cNvSpPr txBox="1">
              <a:spLocks noChangeArrowheads="1"/>
            </p:cNvSpPr>
            <p:nvPr/>
          </p:nvSpPr>
          <p:spPr bwMode="auto">
            <a:xfrm>
              <a:off x="1997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3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05" name="Text Box 30"/>
            <p:cNvSpPr txBox="1">
              <a:spLocks noChangeArrowheads="1"/>
            </p:cNvSpPr>
            <p:nvPr/>
          </p:nvSpPr>
          <p:spPr bwMode="auto">
            <a:xfrm>
              <a:off x="2477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4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06" name="Text Box 31"/>
            <p:cNvSpPr txBox="1">
              <a:spLocks noChangeArrowheads="1"/>
            </p:cNvSpPr>
            <p:nvPr/>
          </p:nvSpPr>
          <p:spPr bwMode="auto">
            <a:xfrm>
              <a:off x="2928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5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07" name="Text Box 32"/>
            <p:cNvSpPr txBox="1">
              <a:spLocks noChangeArrowheads="1"/>
            </p:cNvSpPr>
            <p:nvPr/>
          </p:nvSpPr>
          <p:spPr bwMode="auto">
            <a:xfrm>
              <a:off x="3360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6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08" name="Text Box 33"/>
            <p:cNvSpPr txBox="1">
              <a:spLocks noChangeArrowheads="1"/>
            </p:cNvSpPr>
            <p:nvPr/>
          </p:nvSpPr>
          <p:spPr bwMode="auto">
            <a:xfrm>
              <a:off x="3821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7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09" name="Text Box 34"/>
            <p:cNvSpPr txBox="1">
              <a:spLocks noChangeArrowheads="1"/>
            </p:cNvSpPr>
            <p:nvPr/>
          </p:nvSpPr>
          <p:spPr bwMode="auto">
            <a:xfrm>
              <a:off x="4301" y="3340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8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710" name="Text Box 35"/>
            <p:cNvSpPr txBox="1">
              <a:spLocks noChangeArrowheads="1"/>
            </p:cNvSpPr>
            <p:nvPr/>
          </p:nvSpPr>
          <p:spPr bwMode="auto">
            <a:xfrm>
              <a:off x="4752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9</a:t>
              </a:r>
              <a:endParaRPr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71699" name="Text Box 22"/>
          <p:cNvSpPr txBox="1">
            <a:spLocks noChangeArrowheads="1"/>
          </p:cNvSpPr>
          <p:nvPr/>
        </p:nvSpPr>
        <p:spPr bwMode="auto">
          <a:xfrm>
            <a:off x="3429000" y="5138738"/>
            <a:ext cx="2338388" cy="3381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Number of Customers</a:t>
            </a:r>
          </a:p>
        </p:txBody>
      </p:sp>
      <p:sp>
        <p:nvSpPr>
          <p:cNvPr id="71700" name="TextBox 36"/>
          <p:cNvSpPr txBox="1">
            <a:spLocks noChangeArrowheads="1"/>
          </p:cNvSpPr>
          <p:nvPr/>
        </p:nvSpPr>
        <p:spPr bwMode="auto">
          <a:xfrm>
            <a:off x="4038600" y="6215063"/>
            <a:ext cx="11541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/>
              <a:t>Figure 3.2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Models are Polar Opposites</a:t>
            </a:r>
          </a:p>
        </p:txBody>
      </p:sp>
      <p:sp>
        <p:nvSpPr>
          <p:cNvPr id="73730" name="Rectangle 3"/>
          <p:cNvSpPr>
            <a:spLocks noChangeArrowheads="1"/>
          </p:cNvSpPr>
          <p:nvPr/>
        </p:nvSpPr>
        <p:spPr bwMode="auto">
          <a:xfrm>
            <a:off x="0" y="4343400"/>
            <a:ext cx="269875" cy="274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200" b="0">
                <a:cs typeface="Times New Roman" pitchFamily="18" charset="0"/>
              </a:rPr>
              <a:t>  </a:t>
            </a:r>
            <a:endParaRPr lang="en-US" b="0">
              <a:latin typeface="Times" pitchFamily="18" charset="0"/>
            </a:endParaRPr>
          </a:p>
        </p:txBody>
      </p:sp>
      <p:sp>
        <p:nvSpPr>
          <p:cNvPr id="73731" name="Text Box 4"/>
          <p:cNvSpPr txBox="1">
            <a:spLocks noChangeArrowheads="1"/>
          </p:cNvSpPr>
          <p:nvPr/>
        </p:nvSpPr>
        <p:spPr bwMode="auto">
          <a:xfrm>
            <a:off x="957263" y="1073150"/>
            <a:ext cx="1058862" cy="701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Area of</a:t>
            </a:r>
          </a:p>
          <a:p>
            <a:pPr algn="ctr" eaLnBrk="0" hangingPunct="0"/>
            <a:r>
              <a:rPr lang="en-US" sz="2000"/>
              <a:t>Focus</a:t>
            </a:r>
          </a:p>
        </p:txBody>
      </p:sp>
      <p:sp>
        <p:nvSpPr>
          <p:cNvPr id="73732" name="Text Box 5"/>
          <p:cNvSpPr txBox="1">
            <a:spLocks noChangeArrowheads="1"/>
          </p:cNvSpPr>
          <p:nvPr/>
        </p:nvSpPr>
        <p:spPr bwMode="auto">
          <a:xfrm>
            <a:off x="2749550" y="1092200"/>
            <a:ext cx="2371725" cy="701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Complex Systems</a:t>
            </a:r>
          </a:p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Model</a:t>
            </a:r>
          </a:p>
        </p:txBody>
      </p:sp>
      <p:sp>
        <p:nvSpPr>
          <p:cNvPr id="73733" name="Text Box 6"/>
          <p:cNvSpPr txBox="1">
            <a:spLocks noChangeArrowheads="1"/>
          </p:cNvSpPr>
          <p:nvPr/>
        </p:nvSpPr>
        <p:spPr bwMode="auto">
          <a:xfrm>
            <a:off x="5915025" y="1092200"/>
            <a:ext cx="2511425" cy="7016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Volume Operations</a:t>
            </a:r>
          </a:p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Model</a:t>
            </a:r>
          </a:p>
        </p:txBody>
      </p:sp>
      <p:sp>
        <p:nvSpPr>
          <p:cNvPr id="73734" name="Text Box 7"/>
          <p:cNvSpPr txBox="1">
            <a:spLocks noChangeArrowheads="1"/>
          </p:cNvSpPr>
          <p:nvPr/>
        </p:nvSpPr>
        <p:spPr bwMode="auto">
          <a:xfrm>
            <a:off x="820738" y="2003425"/>
            <a:ext cx="12128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Research</a:t>
            </a:r>
          </a:p>
        </p:txBody>
      </p:sp>
      <p:sp>
        <p:nvSpPr>
          <p:cNvPr id="73735" name="Text Box 8"/>
          <p:cNvSpPr txBox="1">
            <a:spLocks noChangeArrowheads="1"/>
          </p:cNvSpPr>
          <p:nvPr/>
        </p:nvSpPr>
        <p:spPr bwMode="auto">
          <a:xfrm>
            <a:off x="968375" y="2476500"/>
            <a:ext cx="9461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Design</a:t>
            </a:r>
          </a:p>
        </p:txBody>
      </p:sp>
      <p:sp>
        <p:nvSpPr>
          <p:cNvPr id="73736" name="Text Box 9"/>
          <p:cNvSpPr txBox="1">
            <a:spLocks noChangeArrowheads="1"/>
          </p:cNvSpPr>
          <p:nvPr/>
        </p:nvSpPr>
        <p:spPr bwMode="auto">
          <a:xfrm>
            <a:off x="573088" y="3452813"/>
            <a:ext cx="1758950" cy="3651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Manufacturing</a:t>
            </a:r>
          </a:p>
        </p:txBody>
      </p:sp>
      <p:sp>
        <p:nvSpPr>
          <p:cNvPr id="73737" name="Text Box 10"/>
          <p:cNvSpPr txBox="1">
            <a:spLocks noChangeArrowheads="1"/>
          </p:cNvSpPr>
          <p:nvPr/>
        </p:nvSpPr>
        <p:spPr bwMode="auto">
          <a:xfrm>
            <a:off x="812800" y="3938588"/>
            <a:ext cx="1263650" cy="3651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Marketing</a:t>
            </a:r>
          </a:p>
        </p:txBody>
      </p:sp>
      <p:sp>
        <p:nvSpPr>
          <p:cNvPr id="73738" name="Text Box 11"/>
          <p:cNvSpPr txBox="1">
            <a:spLocks noChangeArrowheads="1"/>
          </p:cNvSpPr>
          <p:nvPr/>
        </p:nvSpPr>
        <p:spPr bwMode="auto">
          <a:xfrm>
            <a:off x="1071563" y="4402138"/>
            <a:ext cx="781050" cy="3651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Sales</a:t>
            </a:r>
          </a:p>
        </p:txBody>
      </p:sp>
      <p:sp>
        <p:nvSpPr>
          <p:cNvPr id="73739" name="Text Box 12"/>
          <p:cNvSpPr txBox="1">
            <a:spLocks noChangeArrowheads="1"/>
          </p:cNvSpPr>
          <p:nvPr/>
        </p:nvSpPr>
        <p:spPr bwMode="auto">
          <a:xfrm>
            <a:off x="877888" y="4887913"/>
            <a:ext cx="1123950" cy="3683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Services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2697163" y="2001838"/>
            <a:ext cx="2378075" cy="3698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tx2"/>
                </a:solidFill>
              </a:rPr>
              <a:t>Qualitative Interviews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5843588" y="2003425"/>
            <a:ext cx="23812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accent1"/>
                </a:solidFill>
              </a:rPr>
              <a:t>Quantitative Analytics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2697163" y="2474913"/>
            <a:ext cx="2724150" cy="3698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tx2"/>
                </a:solidFill>
              </a:rPr>
              <a:t>Assembled Architectures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5843588" y="2476500"/>
            <a:ext cx="23685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accent1"/>
                </a:solidFill>
              </a:rPr>
              <a:t>Stand-Alone Modules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2697163" y="3452813"/>
            <a:ext cx="26225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tx2"/>
                </a:solidFill>
              </a:rPr>
              <a:t>Adaptive Methodologies</a:t>
            </a:r>
          </a:p>
        </p:txBody>
      </p:sp>
      <p:sp>
        <p:nvSpPr>
          <p:cNvPr id="13331" name="Text Box 18"/>
          <p:cNvSpPr txBox="1">
            <a:spLocks noChangeArrowheads="1"/>
          </p:cNvSpPr>
          <p:nvPr/>
        </p:nvSpPr>
        <p:spPr bwMode="auto">
          <a:xfrm>
            <a:off x="5843588" y="3452813"/>
            <a:ext cx="26352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accent1"/>
                </a:solidFill>
              </a:rPr>
              <a:t>Deterministic Processes</a:t>
            </a:r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2697163" y="3938588"/>
            <a:ext cx="25082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tx2"/>
                </a:solidFill>
              </a:rPr>
              <a:t>Relationship Marketing</a:t>
            </a:r>
          </a:p>
        </p:txBody>
      </p:sp>
      <p:sp>
        <p:nvSpPr>
          <p:cNvPr id="13333" name="Text Box 20"/>
          <p:cNvSpPr txBox="1">
            <a:spLocks noChangeArrowheads="1"/>
          </p:cNvSpPr>
          <p:nvPr/>
        </p:nvSpPr>
        <p:spPr bwMode="auto">
          <a:xfrm>
            <a:off x="5843588" y="3938588"/>
            <a:ext cx="24193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accent1"/>
                </a:solidFill>
              </a:rPr>
              <a:t>Branding &amp; Promotion</a:t>
            </a:r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2697163" y="4402138"/>
            <a:ext cx="2571750" cy="3651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tx2"/>
                </a:solidFill>
              </a:rPr>
              <a:t>High-Touch Persuasion</a:t>
            </a:r>
          </a:p>
        </p:txBody>
      </p:sp>
      <p:sp>
        <p:nvSpPr>
          <p:cNvPr id="13335" name="Text Box 22"/>
          <p:cNvSpPr txBox="1">
            <a:spLocks noChangeArrowheads="1"/>
          </p:cNvSpPr>
          <p:nvPr/>
        </p:nvSpPr>
        <p:spPr bwMode="auto">
          <a:xfrm>
            <a:off x="5843588" y="4402138"/>
            <a:ext cx="25209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accent1"/>
                </a:solidFill>
              </a:rPr>
              <a:t>Low-Touch Distribution</a:t>
            </a:r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2697163" y="4887913"/>
            <a:ext cx="2266950" cy="3683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tx2"/>
                </a:solidFill>
              </a:rPr>
              <a:t>Consultative Dialogs</a:t>
            </a:r>
          </a:p>
        </p:txBody>
      </p:sp>
      <p:sp>
        <p:nvSpPr>
          <p:cNvPr id="13337" name="Text Box 24"/>
          <p:cNvSpPr txBox="1">
            <a:spLocks noChangeArrowheads="1"/>
          </p:cNvSpPr>
          <p:nvPr/>
        </p:nvSpPr>
        <p:spPr bwMode="auto">
          <a:xfrm>
            <a:off x="5843588" y="4887913"/>
            <a:ext cx="28511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accent1"/>
                </a:solidFill>
              </a:rPr>
              <a:t>Closed-Loop Transactions</a:t>
            </a:r>
          </a:p>
        </p:txBody>
      </p:sp>
      <p:sp>
        <p:nvSpPr>
          <p:cNvPr id="73752" name="Text Box 25"/>
          <p:cNvSpPr txBox="1">
            <a:spLocks noChangeArrowheads="1"/>
          </p:cNvSpPr>
          <p:nvPr/>
        </p:nvSpPr>
        <p:spPr bwMode="auto">
          <a:xfrm>
            <a:off x="860425" y="2967038"/>
            <a:ext cx="1174750" cy="3651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Sourcing</a:t>
            </a:r>
          </a:p>
        </p:txBody>
      </p:sp>
      <p:sp>
        <p:nvSpPr>
          <p:cNvPr id="13339" name="Text Box 26"/>
          <p:cNvSpPr txBox="1">
            <a:spLocks noChangeArrowheads="1"/>
          </p:cNvSpPr>
          <p:nvPr/>
        </p:nvSpPr>
        <p:spPr bwMode="auto">
          <a:xfrm>
            <a:off x="2697163" y="2967038"/>
            <a:ext cx="17081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tx2"/>
                </a:solidFill>
              </a:rPr>
              <a:t>Exploit scarcity</a:t>
            </a:r>
          </a:p>
        </p:txBody>
      </p:sp>
      <p:sp>
        <p:nvSpPr>
          <p:cNvPr id="13340" name="Text Box 27"/>
          <p:cNvSpPr txBox="1">
            <a:spLocks noChangeArrowheads="1"/>
          </p:cNvSpPr>
          <p:nvPr/>
        </p:nvSpPr>
        <p:spPr bwMode="auto">
          <a:xfrm>
            <a:off x="5843588" y="2967038"/>
            <a:ext cx="2063750" cy="3667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0">
                <a:solidFill>
                  <a:schemeClr val="accent1"/>
                </a:solidFill>
              </a:rPr>
              <a:t>Exploit abundance</a:t>
            </a:r>
          </a:p>
        </p:txBody>
      </p:sp>
      <p:sp>
        <p:nvSpPr>
          <p:cNvPr id="13341" name="Text Box 28"/>
          <p:cNvSpPr txBox="1">
            <a:spLocks noChangeArrowheads="1"/>
          </p:cNvSpPr>
          <p:nvPr/>
        </p:nvSpPr>
        <p:spPr bwMode="auto">
          <a:xfrm>
            <a:off x="1470025" y="5529263"/>
            <a:ext cx="6392863" cy="708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For escape velocity initiatives,</a:t>
            </a:r>
          </a:p>
          <a:p>
            <a:pPr algn="ctr" eaLnBrk="0" hangingPunct="0"/>
            <a:r>
              <a:rPr lang="en-US" sz="2000"/>
              <a:t>choose </a:t>
            </a:r>
            <a:r>
              <a:rPr lang="en-US" sz="2000" u="sng"/>
              <a:t>one</a:t>
            </a:r>
            <a:r>
              <a:rPr lang="en-US" sz="2000"/>
              <a:t> as your competitive frame of reference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6" grpId="0"/>
      <p:bldP spid="13327" grpId="0"/>
      <p:bldP spid="13328" grpId="0"/>
      <p:bldP spid="13329" grpId="0"/>
      <p:bldP spid="13330" grpId="0"/>
      <p:bldP spid="13331" grpId="0"/>
      <p:bldP spid="13332" grpId="0"/>
      <p:bldP spid="13333" grpId="0"/>
      <p:bldP spid="13334" grpId="0"/>
      <p:bldP spid="13335" grpId="0"/>
      <p:bldP spid="13336" grpId="0"/>
      <p:bldP spid="13337" grpId="0"/>
      <p:bldP spid="13339" grpId="0"/>
      <p:bldP spid="13340" grpId="0"/>
      <p:bldP spid="1334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Power of Tiers</a:t>
            </a:r>
          </a:p>
        </p:txBody>
      </p:sp>
      <p:sp>
        <p:nvSpPr>
          <p:cNvPr id="75778" name="Content Placeholder 3"/>
          <p:cNvSpPr>
            <a:spLocks noGrp="1"/>
          </p:cNvSpPr>
          <p:nvPr>
            <p:ph idx="1"/>
          </p:nvPr>
        </p:nvSpPr>
        <p:spPr>
          <a:xfrm>
            <a:off x="1203325" y="1044575"/>
            <a:ext cx="7524750" cy="4905375"/>
          </a:xfrm>
        </p:spPr>
        <p:txBody>
          <a:bodyPr/>
          <a:lstStyle/>
          <a:p>
            <a:r>
              <a:rPr lang="en-US" smtClean="0"/>
              <a:t>Three Tiers</a:t>
            </a:r>
          </a:p>
          <a:p>
            <a:pPr lvl="1"/>
            <a:r>
              <a:rPr lang="en-US" b="1" smtClean="0">
                <a:solidFill>
                  <a:schemeClr val="tx2"/>
                </a:solidFill>
              </a:rPr>
              <a:t>Tier 1: Flagship enterprises </a:t>
            </a:r>
          </a:p>
          <a:p>
            <a:pPr lvl="2"/>
            <a:r>
              <a:rPr lang="en-US" smtClean="0"/>
              <a:t>Cisco, Microsoft, Singtel</a:t>
            </a:r>
          </a:p>
          <a:p>
            <a:pPr lvl="1"/>
            <a:r>
              <a:rPr lang="en-US" b="1" smtClean="0">
                <a:solidFill>
                  <a:schemeClr val="tx2"/>
                </a:solidFill>
              </a:rPr>
              <a:t>Tier 2: Known brands with niche followings: </a:t>
            </a:r>
          </a:p>
          <a:p>
            <a:pPr lvl="2"/>
            <a:r>
              <a:rPr lang="en-US" smtClean="0"/>
              <a:t>Juniper, Mozilla, T-Mobile</a:t>
            </a:r>
          </a:p>
          <a:p>
            <a:pPr lvl="1"/>
            <a:r>
              <a:rPr lang="en-US" b="1" smtClean="0">
                <a:solidFill>
                  <a:schemeClr val="tx2"/>
                </a:solidFill>
              </a:rPr>
              <a:t>Tier 3: Brand-less companies with low prices</a:t>
            </a:r>
          </a:p>
          <a:p>
            <a:pPr lvl="2"/>
            <a:r>
              <a:rPr lang="en-US" smtClean="0"/>
              <a:t>OEM/ODM supply chain companies</a:t>
            </a:r>
          </a:p>
          <a:p>
            <a:pPr lvl="2"/>
            <a:endParaRPr lang="en-US" smtClean="0"/>
          </a:p>
          <a:p>
            <a:r>
              <a:rPr lang="en-US" smtClean="0"/>
              <a:t>Tier strategy</a:t>
            </a:r>
          </a:p>
          <a:p>
            <a:pPr lvl="1"/>
            <a:r>
              <a:rPr lang="en-US" smtClean="0"/>
              <a:t>Markets support all three tiers for both architectures</a:t>
            </a:r>
          </a:p>
          <a:p>
            <a:pPr lvl="1"/>
            <a:r>
              <a:rPr lang="en-US" smtClean="0"/>
              <a:t>Escape velocity initiatives can focus on winning the #1 position in your current tier or moving up a tier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Oval 5"/>
          <p:cNvSpPr>
            <a:spLocks noChangeArrowheads="1"/>
          </p:cNvSpPr>
          <p:nvPr/>
        </p:nvSpPr>
        <p:spPr bwMode="auto">
          <a:xfrm>
            <a:off x="1066800" y="1828800"/>
            <a:ext cx="4005263" cy="3919538"/>
          </a:xfrm>
          <a:prstGeom prst="ellipse">
            <a:avLst/>
          </a:prstGeom>
          <a:solidFill>
            <a:srgbClr val="FAFD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76802" name="Group 7"/>
          <p:cNvGrpSpPr>
            <a:grpSpLocks/>
          </p:cNvGrpSpPr>
          <p:nvPr/>
        </p:nvGrpSpPr>
        <p:grpSpPr bwMode="auto">
          <a:xfrm>
            <a:off x="1517650" y="3373438"/>
            <a:ext cx="1438275" cy="692150"/>
            <a:chOff x="1016" y="2525"/>
            <a:chExt cx="906" cy="436"/>
          </a:xfrm>
        </p:grpSpPr>
        <p:sp>
          <p:nvSpPr>
            <p:cNvPr id="76819" name="Text Box 8"/>
            <p:cNvSpPr txBox="1">
              <a:spLocks noChangeArrowheads="1"/>
            </p:cNvSpPr>
            <p:nvPr/>
          </p:nvSpPr>
          <p:spPr bwMode="auto">
            <a:xfrm>
              <a:off x="1016" y="2749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tx2"/>
                  </a:solidFill>
                </a:rPr>
                <a:t>Competitor 2</a:t>
              </a:r>
            </a:p>
          </p:txBody>
        </p:sp>
        <p:sp>
          <p:nvSpPr>
            <p:cNvPr id="76820" name="Text Box 9"/>
            <p:cNvSpPr txBox="1">
              <a:spLocks noChangeArrowheads="1"/>
            </p:cNvSpPr>
            <p:nvPr/>
          </p:nvSpPr>
          <p:spPr bwMode="auto">
            <a:xfrm>
              <a:off x="1355" y="2525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>
                  <a:solidFill>
                    <a:schemeClr val="tx2"/>
                  </a:solidFill>
                </a:rPr>
                <a:t>*</a:t>
              </a:r>
            </a:p>
          </p:txBody>
        </p:sp>
      </p:grpSp>
      <p:grpSp>
        <p:nvGrpSpPr>
          <p:cNvPr id="76803" name="Group 10"/>
          <p:cNvGrpSpPr>
            <a:grpSpLocks/>
          </p:cNvGrpSpPr>
          <p:nvPr/>
        </p:nvGrpSpPr>
        <p:grpSpPr bwMode="auto">
          <a:xfrm>
            <a:off x="1611313" y="2366963"/>
            <a:ext cx="1438275" cy="690562"/>
            <a:chOff x="1752" y="1214"/>
            <a:chExt cx="906" cy="435"/>
          </a:xfrm>
        </p:grpSpPr>
        <p:sp>
          <p:nvSpPr>
            <p:cNvPr id="76817" name="Text Box 11"/>
            <p:cNvSpPr txBox="1">
              <a:spLocks noChangeArrowheads="1"/>
            </p:cNvSpPr>
            <p:nvPr/>
          </p:nvSpPr>
          <p:spPr bwMode="auto">
            <a:xfrm>
              <a:off x="1752" y="1437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tx2"/>
                  </a:solidFill>
                </a:rPr>
                <a:t>Competitor 1</a:t>
              </a:r>
            </a:p>
          </p:txBody>
        </p:sp>
        <p:sp>
          <p:nvSpPr>
            <p:cNvPr id="76818" name="Text Box 12"/>
            <p:cNvSpPr txBox="1">
              <a:spLocks noChangeArrowheads="1"/>
            </p:cNvSpPr>
            <p:nvPr/>
          </p:nvSpPr>
          <p:spPr bwMode="auto">
            <a:xfrm>
              <a:off x="2091" y="1214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>
                  <a:solidFill>
                    <a:schemeClr val="tx2"/>
                  </a:solidFill>
                </a:rPr>
                <a:t>*</a:t>
              </a:r>
            </a:p>
          </p:txBody>
        </p:sp>
      </p:grpSp>
      <p:grpSp>
        <p:nvGrpSpPr>
          <p:cNvPr id="76804" name="Group 13"/>
          <p:cNvGrpSpPr>
            <a:grpSpLocks/>
          </p:cNvGrpSpPr>
          <p:nvPr/>
        </p:nvGrpSpPr>
        <p:grpSpPr bwMode="auto">
          <a:xfrm>
            <a:off x="3094038" y="3884613"/>
            <a:ext cx="1438275" cy="684212"/>
            <a:chOff x="2109" y="1867"/>
            <a:chExt cx="906" cy="431"/>
          </a:xfrm>
        </p:grpSpPr>
        <p:sp>
          <p:nvSpPr>
            <p:cNvPr id="76815" name="Text Box 14"/>
            <p:cNvSpPr txBox="1">
              <a:spLocks noChangeArrowheads="1"/>
            </p:cNvSpPr>
            <p:nvPr/>
          </p:nvSpPr>
          <p:spPr bwMode="auto">
            <a:xfrm>
              <a:off x="2109" y="2086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tx2"/>
                  </a:solidFill>
                </a:rPr>
                <a:t>Competitor 3</a:t>
              </a:r>
            </a:p>
          </p:txBody>
        </p:sp>
        <p:sp>
          <p:nvSpPr>
            <p:cNvPr id="76816" name="Text Box 15"/>
            <p:cNvSpPr txBox="1">
              <a:spLocks noChangeArrowheads="1"/>
            </p:cNvSpPr>
            <p:nvPr/>
          </p:nvSpPr>
          <p:spPr bwMode="auto">
            <a:xfrm>
              <a:off x="2448" y="1867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>
                  <a:solidFill>
                    <a:schemeClr val="tx2"/>
                  </a:solidFill>
                </a:rPr>
                <a:t>*</a:t>
              </a:r>
            </a:p>
          </p:txBody>
        </p:sp>
      </p:grpSp>
      <p:sp>
        <p:nvSpPr>
          <p:cNvPr id="76805" name="Text Box 17"/>
          <p:cNvSpPr txBox="1">
            <a:spLocks noChangeArrowheads="1"/>
          </p:cNvSpPr>
          <p:nvPr/>
        </p:nvSpPr>
        <p:spPr bwMode="auto">
          <a:xfrm>
            <a:off x="3186113" y="3240088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CC0000"/>
                </a:solidFill>
              </a:rPr>
              <a:t>YOU</a:t>
            </a:r>
          </a:p>
        </p:txBody>
      </p:sp>
      <p:sp>
        <p:nvSpPr>
          <p:cNvPr id="76806" name="Text Box 18"/>
          <p:cNvSpPr txBox="1">
            <a:spLocks noChangeArrowheads="1"/>
          </p:cNvSpPr>
          <p:nvPr/>
        </p:nvSpPr>
        <p:spPr bwMode="auto">
          <a:xfrm>
            <a:off x="3427413" y="2989263"/>
            <a:ext cx="36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solidFill>
                  <a:srgbClr val="CC0000"/>
                </a:solidFill>
              </a:rPr>
              <a:t>*</a:t>
            </a:r>
          </a:p>
        </p:txBody>
      </p:sp>
      <p:sp>
        <p:nvSpPr>
          <p:cNvPr id="2259988" name="AutoShape 20"/>
          <p:cNvSpPr>
            <a:spLocks noChangeArrowheads="1"/>
          </p:cNvSpPr>
          <p:nvPr/>
        </p:nvSpPr>
        <p:spPr bwMode="auto">
          <a:xfrm rot="-2086994">
            <a:off x="2820988" y="1641475"/>
            <a:ext cx="2757487" cy="798513"/>
          </a:xfrm>
          <a:prstGeom prst="curvedDownArrow">
            <a:avLst>
              <a:gd name="adj1" fmla="val 69066"/>
              <a:gd name="adj2" fmla="val 138131"/>
              <a:gd name="adj3" fmla="val 33333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259989" name="Text Box 21"/>
          <p:cNvSpPr txBox="1">
            <a:spLocks noChangeArrowheads="1"/>
          </p:cNvSpPr>
          <p:nvPr/>
        </p:nvSpPr>
        <p:spPr bwMode="auto">
          <a:xfrm>
            <a:off x="4999038" y="1712913"/>
            <a:ext cx="5397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7200">
                <a:solidFill>
                  <a:srgbClr val="CC0000"/>
                </a:solidFill>
              </a:rPr>
              <a:t>*</a:t>
            </a:r>
          </a:p>
        </p:txBody>
      </p:sp>
      <p:sp>
        <p:nvSpPr>
          <p:cNvPr id="8204" name="Text Box 22"/>
          <p:cNvSpPr txBox="1">
            <a:spLocks noChangeArrowheads="1"/>
          </p:cNvSpPr>
          <p:nvPr/>
        </p:nvSpPr>
        <p:spPr bwMode="auto">
          <a:xfrm>
            <a:off x="2112963" y="4770438"/>
            <a:ext cx="1911350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Competitive Set</a:t>
            </a:r>
          </a:p>
        </p:txBody>
      </p:sp>
      <p:sp>
        <p:nvSpPr>
          <p:cNvPr id="2259991" name="Text Box 23"/>
          <p:cNvSpPr txBox="1">
            <a:spLocks noChangeArrowheads="1"/>
          </p:cNvSpPr>
          <p:nvPr/>
        </p:nvSpPr>
        <p:spPr bwMode="auto">
          <a:xfrm>
            <a:off x="5729288" y="2117725"/>
            <a:ext cx="3160712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rgbClr val="C00000"/>
                </a:solidFill>
              </a:rPr>
              <a:t>Create unmatchable capability in your core innovation zone</a:t>
            </a:r>
          </a:p>
        </p:txBody>
      </p:sp>
      <p:sp>
        <p:nvSpPr>
          <p:cNvPr id="76811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Achieving Escape Velocity</a:t>
            </a:r>
            <a:br>
              <a:rPr lang="en-US" sz="3600" smtClean="0"/>
            </a:br>
            <a:r>
              <a:rPr lang="en-US" sz="2400" smtClean="0">
                <a:solidFill>
                  <a:schemeClr val="folHlink"/>
                </a:solidFill>
              </a:rPr>
              <a:t>Asymmetrical Bets Change the Balance of Power</a:t>
            </a:r>
            <a:endParaRPr lang="en-US" sz="2400" smtClean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00275" y="5046663"/>
            <a:ext cx="1736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/>
              <a:t>Same tier</a:t>
            </a:r>
          </a:p>
          <a:p>
            <a:pPr algn="ctr" eaLnBrk="0" hangingPunct="0"/>
            <a:r>
              <a:rPr lang="en-US" sz="1400"/>
              <a:t>Same architecture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5729288" y="4676775"/>
            <a:ext cx="32972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rgbClr val="C00000"/>
                </a:solidFill>
              </a:rPr>
              <a:t>Redefine buying criteria for the category by setting a new standard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5729288" y="3392488"/>
            <a:ext cx="31607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rgbClr val="C00000"/>
                </a:solidFill>
              </a:rPr>
              <a:t>Over-invest to the point that competitors cannot or will not follow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5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988" grpId="0" animBg="1"/>
      <p:bldP spid="2259989" grpId="0"/>
      <p:bldP spid="8204" grpId="0"/>
      <p:bldP spid="2259991" grpId="0"/>
      <p:bldP spid="26" grpId="0"/>
      <p:bldP spid="27" grpId="0"/>
      <p:bldP spid="2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243"/>
          <p:cNvSpPr txBox="1">
            <a:spLocks noChangeArrowheads="1"/>
          </p:cNvSpPr>
          <p:nvPr/>
        </p:nvSpPr>
        <p:spPr bwMode="auto">
          <a:xfrm>
            <a:off x="1397000" y="1511300"/>
            <a:ext cx="1554163" cy="1016000"/>
          </a:xfrm>
          <a:prstGeom prst="rect">
            <a:avLst/>
          </a:prstGeom>
          <a:solidFill>
            <a:srgbClr val="FAFD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Product</a:t>
            </a:r>
          </a:p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Leadership</a:t>
            </a:r>
          </a:p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Zone</a:t>
            </a:r>
          </a:p>
        </p:txBody>
      </p:sp>
      <p:sp>
        <p:nvSpPr>
          <p:cNvPr id="78850" name="Text Box 244"/>
          <p:cNvSpPr txBox="1">
            <a:spLocks noChangeArrowheads="1"/>
          </p:cNvSpPr>
          <p:nvPr/>
        </p:nvSpPr>
        <p:spPr bwMode="auto">
          <a:xfrm>
            <a:off x="6299200" y="1511300"/>
            <a:ext cx="1608138" cy="1016000"/>
          </a:xfrm>
          <a:prstGeom prst="rect">
            <a:avLst/>
          </a:prstGeom>
          <a:solidFill>
            <a:schemeClr val="tx2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FFFF00"/>
                </a:solidFill>
              </a:rPr>
              <a:t>Operational</a:t>
            </a:r>
          </a:p>
          <a:p>
            <a:pPr algn="ctr" eaLnBrk="0" hangingPunct="0"/>
            <a:r>
              <a:rPr lang="en-US" sz="2000">
                <a:solidFill>
                  <a:srgbClr val="FFFF00"/>
                </a:solidFill>
              </a:rPr>
              <a:t>Excellence</a:t>
            </a:r>
          </a:p>
          <a:p>
            <a:pPr algn="ctr" eaLnBrk="0" hangingPunct="0"/>
            <a:r>
              <a:rPr lang="en-US" sz="2000">
                <a:solidFill>
                  <a:srgbClr val="FFFF00"/>
                </a:solidFill>
              </a:rPr>
              <a:t>Zone</a:t>
            </a:r>
          </a:p>
        </p:txBody>
      </p:sp>
      <p:sp>
        <p:nvSpPr>
          <p:cNvPr id="78851" name="Text Box 245"/>
          <p:cNvSpPr txBox="1">
            <a:spLocks noChangeArrowheads="1"/>
          </p:cNvSpPr>
          <p:nvPr/>
        </p:nvSpPr>
        <p:spPr bwMode="auto">
          <a:xfrm>
            <a:off x="3905250" y="1511300"/>
            <a:ext cx="1382713" cy="1016000"/>
          </a:xfrm>
          <a:prstGeom prst="rect">
            <a:avLst/>
          </a:prstGeom>
          <a:solidFill>
            <a:srgbClr val="00B05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bg1"/>
                </a:solidFill>
              </a:rPr>
              <a:t>Customer</a:t>
            </a:r>
          </a:p>
          <a:p>
            <a:pPr algn="ctr" eaLnBrk="0" hangingPunct="0"/>
            <a:r>
              <a:rPr lang="en-US" sz="2000">
                <a:solidFill>
                  <a:schemeClr val="bg1"/>
                </a:solidFill>
              </a:rPr>
              <a:t>Intimacy</a:t>
            </a:r>
          </a:p>
          <a:p>
            <a:pPr algn="ctr" eaLnBrk="0" hangingPunct="0"/>
            <a:r>
              <a:rPr lang="en-US" sz="2000">
                <a:solidFill>
                  <a:schemeClr val="bg1"/>
                </a:solidFill>
              </a:rPr>
              <a:t>Zone</a:t>
            </a:r>
          </a:p>
        </p:txBody>
      </p:sp>
      <p:sp>
        <p:nvSpPr>
          <p:cNvPr id="78852" name="Title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Innovation Zones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Pathways to Escape Velocity</a:t>
            </a:r>
            <a:endParaRPr lang="en-US" smtClean="0"/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1347788" y="2803525"/>
            <a:ext cx="1654175" cy="641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accent1"/>
                </a:solidFill>
              </a:rPr>
              <a:t>Disruptive Innovation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1347788" y="3621088"/>
            <a:ext cx="1654175" cy="641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accent1"/>
                </a:solidFill>
              </a:rPr>
              <a:t>Application Innovation</a:t>
            </a:r>
          </a:p>
        </p:txBody>
      </p:sp>
      <p:sp>
        <p:nvSpPr>
          <p:cNvPr id="78855" name="Text Box 5"/>
          <p:cNvSpPr txBox="1">
            <a:spLocks noChangeArrowheads="1"/>
          </p:cNvSpPr>
          <p:nvPr/>
        </p:nvSpPr>
        <p:spPr bwMode="auto">
          <a:xfrm>
            <a:off x="1347788" y="4441825"/>
            <a:ext cx="1654175" cy="641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accent1"/>
                </a:solidFill>
              </a:rPr>
              <a:t>Product Innovation</a:t>
            </a: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1347788" y="5248275"/>
            <a:ext cx="1654175" cy="641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accent1"/>
                </a:solidFill>
              </a:rPr>
              <a:t>Platform Innovation</a:t>
            </a:r>
          </a:p>
        </p:txBody>
      </p:sp>
      <p:sp>
        <p:nvSpPr>
          <p:cNvPr id="78857" name="Text Box 3"/>
          <p:cNvSpPr txBox="1">
            <a:spLocks noChangeArrowheads="1"/>
          </p:cNvSpPr>
          <p:nvPr/>
        </p:nvSpPr>
        <p:spPr bwMode="auto">
          <a:xfrm>
            <a:off x="3627438" y="5246688"/>
            <a:ext cx="1939925" cy="646112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Experiential Innovation</a:t>
            </a:r>
          </a:p>
        </p:txBody>
      </p:sp>
      <p:sp>
        <p:nvSpPr>
          <p:cNvPr id="78858" name="Text Box 4"/>
          <p:cNvSpPr txBox="1">
            <a:spLocks noChangeArrowheads="1"/>
          </p:cNvSpPr>
          <p:nvPr/>
        </p:nvSpPr>
        <p:spPr bwMode="auto">
          <a:xfrm>
            <a:off x="3627438" y="2800350"/>
            <a:ext cx="1939925" cy="646113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Line Extension Innovation</a:t>
            </a:r>
          </a:p>
        </p:txBody>
      </p:sp>
      <p:sp>
        <p:nvSpPr>
          <p:cNvPr id="78859" name="Text Box 5"/>
          <p:cNvSpPr txBox="1">
            <a:spLocks noChangeArrowheads="1"/>
          </p:cNvSpPr>
          <p:nvPr/>
        </p:nvSpPr>
        <p:spPr bwMode="auto">
          <a:xfrm>
            <a:off x="3627438" y="3617913"/>
            <a:ext cx="1939925" cy="647700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Enhancement Innovation</a:t>
            </a:r>
          </a:p>
        </p:txBody>
      </p:sp>
      <p:sp>
        <p:nvSpPr>
          <p:cNvPr id="78860" name="Text Box 6"/>
          <p:cNvSpPr txBox="1">
            <a:spLocks noChangeArrowheads="1"/>
          </p:cNvSpPr>
          <p:nvPr/>
        </p:nvSpPr>
        <p:spPr bwMode="auto">
          <a:xfrm>
            <a:off x="3627438" y="4440238"/>
            <a:ext cx="1939925" cy="646112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Marketing Innovation</a:t>
            </a:r>
          </a:p>
        </p:txBody>
      </p:sp>
      <p:sp>
        <p:nvSpPr>
          <p:cNvPr id="78861" name="Text Box 3"/>
          <p:cNvSpPr txBox="1">
            <a:spLocks noChangeArrowheads="1"/>
          </p:cNvSpPr>
          <p:nvPr/>
        </p:nvSpPr>
        <p:spPr bwMode="auto">
          <a:xfrm>
            <a:off x="6132513" y="4440238"/>
            <a:ext cx="1939925" cy="646112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Process</a:t>
            </a:r>
          </a:p>
          <a:p>
            <a:pPr algn="ctr" eaLnBrk="0" hangingPunct="0"/>
            <a:r>
              <a:rPr lang="en-US">
                <a:solidFill>
                  <a:srgbClr val="FFFF00"/>
                </a:solidFill>
              </a:rPr>
              <a:t> Innovation</a:t>
            </a:r>
          </a:p>
        </p:txBody>
      </p:sp>
      <p:sp>
        <p:nvSpPr>
          <p:cNvPr id="78862" name="Text Box 4"/>
          <p:cNvSpPr txBox="1">
            <a:spLocks noChangeArrowheads="1"/>
          </p:cNvSpPr>
          <p:nvPr/>
        </p:nvSpPr>
        <p:spPr bwMode="auto">
          <a:xfrm>
            <a:off x="6132513" y="3617913"/>
            <a:ext cx="1939925" cy="647700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Integration Innovation</a:t>
            </a:r>
          </a:p>
        </p:txBody>
      </p:sp>
      <p:sp>
        <p:nvSpPr>
          <p:cNvPr id="78863" name="Text Box 5"/>
          <p:cNvSpPr txBox="1">
            <a:spLocks noChangeArrowheads="1"/>
          </p:cNvSpPr>
          <p:nvPr/>
        </p:nvSpPr>
        <p:spPr bwMode="auto">
          <a:xfrm>
            <a:off x="6132513" y="2800350"/>
            <a:ext cx="1939925" cy="646113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Value Engineering</a:t>
            </a:r>
          </a:p>
        </p:txBody>
      </p:sp>
      <p:sp>
        <p:nvSpPr>
          <p:cNvPr id="78864" name="Text Box 6"/>
          <p:cNvSpPr txBox="1">
            <a:spLocks noChangeArrowheads="1"/>
          </p:cNvSpPr>
          <p:nvPr/>
        </p:nvSpPr>
        <p:spPr bwMode="auto">
          <a:xfrm>
            <a:off x="6132513" y="5246688"/>
            <a:ext cx="1939925" cy="646112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Value Migration Innovation</a:t>
            </a:r>
          </a:p>
        </p:txBody>
      </p:sp>
      <p:grpSp>
        <p:nvGrpSpPr>
          <p:cNvPr id="78865" name="Group 24"/>
          <p:cNvGrpSpPr>
            <a:grpSpLocks/>
          </p:cNvGrpSpPr>
          <p:nvPr/>
        </p:nvGrpSpPr>
        <p:grpSpPr bwMode="auto">
          <a:xfrm>
            <a:off x="6565900" y="211138"/>
            <a:ext cx="1033463" cy="939800"/>
            <a:chOff x="1066800" y="1641475"/>
            <a:chExt cx="4511675" cy="4106863"/>
          </a:xfrm>
        </p:grpSpPr>
        <p:sp>
          <p:nvSpPr>
            <p:cNvPr id="78866" name="Oval 5"/>
            <p:cNvSpPr>
              <a:spLocks noChangeArrowheads="1"/>
            </p:cNvSpPr>
            <p:nvPr/>
          </p:nvSpPr>
          <p:spPr bwMode="auto">
            <a:xfrm>
              <a:off x="1066800" y="1828800"/>
              <a:ext cx="4005263" cy="3919538"/>
            </a:xfrm>
            <a:prstGeom prst="ellipse">
              <a:avLst/>
            </a:prstGeom>
            <a:solidFill>
              <a:srgbClr val="FAFD00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8867" name="AutoShape 20"/>
            <p:cNvSpPr>
              <a:spLocks noChangeArrowheads="1"/>
            </p:cNvSpPr>
            <p:nvPr/>
          </p:nvSpPr>
          <p:spPr bwMode="auto">
            <a:xfrm rot="-2086994">
              <a:off x="2820988" y="1641475"/>
              <a:ext cx="2757487" cy="798513"/>
            </a:xfrm>
            <a:prstGeom prst="curvedDownArrow">
              <a:avLst>
                <a:gd name="adj1" fmla="val 69066"/>
                <a:gd name="adj2" fmla="val 138131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Product Leadership Innovation Types</a:t>
            </a:r>
          </a:p>
        </p:txBody>
      </p:sp>
      <p:sp>
        <p:nvSpPr>
          <p:cNvPr id="80898" name="Text Box 3"/>
          <p:cNvSpPr txBox="1">
            <a:spLocks noChangeArrowheads="1"/>
          </p:cNvSpPr>
          <p:nvPr/>
        </p:nvSpPr>
        <p:spPr bwMode="auto">
          <a:xfrm>
            <a:off x="654050" y="979488"/>
            <a:ext cx="1654175" cy="641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accent1"/>
                </a:solidFill>
              </a:rPr>
              <a:t>Disruptive Innovation</a:t>
            </a:r>
          </a:p>
        </p:txBody>
      </p:sp>
      <p:sp>
        <p:nvSpPr>
          <p:cNvPr id="80899" name="Text Box 4"/>
          <p:cNvSpPr txBox="1">
            <a:spLocks noChangeArrowheads="1"/>
          </p:cNvSpPr>
          <p:nvPr/>
        </p:nvSpPr>
        <p:spPr bwMode="auto">
          <a:xfrm>
            <a:off x="654050" y="2297113"/>
            <a:ext cx="1654175" cy="641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accent1"/>
                </a:solidFill>
              </a:rPr>
              <a:t>Application Innovation</a:t>
            </a:r>
          </a:p>
        </p:txBody>
      </p:sp>
      <p:sp>
        <p:nvSpPr>
          <p:cNvPr id="80900" name="Text Box 5"/>
          <p:cNvSpPr txBox="1">
            <a:spLocks noChangeArrowheads="1"/>
          </p:cNvSpPr>
          <p:nvPr/>
        </p:nvSpPr>
        <p:spPr bwMode="auto">
          <a:xfrm>
            <a:off x="654050" y="3667125"/>
            <a:ext cx="1654175" cy="641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accent1"/>
                </a:solidFill>
              </a:rPr>
              <a:t>Product Innovation</a:t>
            </a:r>
          </a:p>
        </p:txBody>
      </p:sp>
      <p:sp>
        <p:nvSpPr>
          <p:cNvPr id="80901" name="Text Box 6"/>
          <p:cNvSpPr txBox="1">
            <a:spLocks noChangeArrowheads="1"/>
          </p:cNvSpPr>
          <p:nvPr/>
        </p:nvSpPr>
        <p:spPr bwMode="auto">
          <a:xfrm>
            <a:off x="639763" y="4948238"/>
            <a:ext cx="1654175" cy="641350"/>
          </a:xfrm>
          <a:prstGeom prst="rect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accent1"/>
                </a:solidFill>
              </a:rPr>
              <a:t>Platform Innovation</a:t>
            </a:r>
          </a:p>
        </p:txBody>
      </p:sp>
      <p:sp>
        <p:nvSpPr>
          <p:cNvPr id="80902" name="Text Box 7"/>
          <p:cNvSpPr txBox="1">
            <a:spLocks noChangeArrowheads="1"/>
          </p:cNvSpPr>
          <p:nvPr/>
        </p:nvSpPr>
        <p:spPr bwMode="auto">
          <a:xfrm>
            <a:off x="2673350" y="979488"/>
            <a:ext cx="6323013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/>
              <a:t>Results in a new category. Not backwards compatible. Order of magnitude improvement</a:t>
            </a:r>
            <a:r>
              <a:rPr lang="en-US" sz="1600" b="0"/>
              <a:t>. </a:t>
            </a:r>
          </a:p>
        </p:txBody>
      </p:sp>
      <p:sp>
        <p:nvSpPr>
          <p:cNvPr id="80903" name="Text Box 8"/>
          <p:cNvSpPr txBox="1">
            <a:spLocks noChangeArrowheads="1"/>
          </p:cNvSpPr>
          <p:nvPr/>
        </p:nvSpPr>
        <p:spPr bwMode="auto">
          <a:xfrm>
            <a:off x="2673350" y="2297113"/>
            <a:ext cx="6323013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/>
              <a:t>Also called solution innovation. New markets for existing products by finding unexploited uses.</a:t>
            </a:r>
          </a:p>
        </p:txBody>
      </p:sp>
      <p:sp>
        <p:nvSpPr>
          <p:cNvPr id="80904" name="Text Box 9"/>
          <p:cNvSpPr txBox="1">
            <a:spLocks noChangeArrowheads="1"/>
          </p:cNvSpPr>
          <p:nvPr/>
        </p:nvSpPr>
        <p:spPr bwMode="auto">
          <a:xfrm>
            <a:off x="2673350" y="3667125"/>
            <a:ext cx="6213475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/>
              <a:t>Existing products in existing markets differentiated through dramatic increase in price/performance</a:t>
            </a:r>
          </a:p>
        </p:txBody>
      </p:sp>
      <p:sp>
        <p:nvSpPr>
          <p:cNvPr id="80905" name="Text Box 10"/>
          <p:cNvSpPr txBox="1">
            <a:spLocks noChangeArrowheads="1"/>
          </p:cNvSpPr>
          <p:nvPr/>
        </p:nvSpPr>
        <p:spPr bwMode="auto">
          <a:xfrm>
            <a:off x="2673350" y="4948238"/>
            <a:ext cx="62134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/>
              <a:t>Repositioning a ubiquitous product to become an enabler of entire class of new offerings built on top of that product</a:t>
            </a:r>
          </a:p>
        </p:txBody>
      </p:sp>
      <p:sp>
        <p:nvSpPr>
          <p:cNvPr id="80906" name="Text Box 13"/>
          <p:cNvSpPr txBox="1">
            <a:spLocks noChangeArrowheads="1"/>
          </p:cNvSpPr>
          <p:nvPr/>
        </p:nvSpPr>
        <p:spPr bwMode="auto">
          <a:xfrm>
            <a:off x="2673350" y="1522413"/>
            <a:ext cx="6323013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Genetic sequencing (Applied Biosystems)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Online auctions (eBay)</a:t>
            </a:r>
          </a:p>
        </p:txBody>
      </p:sp>
      <p:sp>
        <p:nvSpPr>
          <p:cNvPr id="80907" name="Text Box 14"/>
          <p:cNvSpPr txBox="1">
            <a:spLocks noChangeArrowheads="1"/>
          </p:cNvSpPr>
          <p:nvPr/>
        </p:nvSpPr>
        <p:spPr bwMode="auto">
          <a:xfrm>
            <a:off x="2673350" y="2827338"/>
            <a:ext cx="6323013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Fin services for high tech (Silicon Valley Bank)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GPS range-finders for golf (Sky Caddie) </a:t>
            </a:r>
          </a:p>
        </p:txBody>
      </p:sp>
      <p:sp>
        <p:nvSpPr>
          <p:cNvPr id="80908" name="Text Box 15"/>
          <p:cNvSpPr txBox="1">
            <a:spLocks noChangeArrowheads="1"/>
          </p:cNvSpPr>
          <p:nvPr/>
        </p:nvSpPr>
        <p:spPr bwMode="auto">
          <a:xfrm>
            <a:off x="2673350" y="5467350"/>
            <a:ext cx="62134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Relational databases (Oracle)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Game-enabling computers (Sony)</a:t>
            </a:r>
          </a:p>
        </p:txBody>
      </p:sp>
      <p:sp>
        <p:nvSpPr>
          <p:cNvPr id="80909" name="Text Box 16"/>
          <p:cNvSpPr txBox="1">
            <a:spLocks noChangeArrowheads="1"/>
          </p:cNvSpPr>
          <p:nvPr/>
        </p:nvSpPr>
        <p:spPr bwMode="auto">
          <a:xfrm>
            <a:off x="2673350" y="4173538"/>
            <a:ext cx="62134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Telepresence (Cisco)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iPad (Apple)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68275"/>
            <a:ext cx="8029575" cy="990600"/>
          </a:xfrm>
        </p:spPr>
        <p:txBody>
          <a:bodyPr/>
          <a:lstStyle/>
          <a:p>
            <a:r>
              <a:rPr lang="en-US" sz="2800" smtClean="0"/>
              <a:t>Customer Intimacy Innovation Types</a:t>
            </a:r>
            <a:endParaRPr lang="en-US" sz="2400" smtClean="0">
              <a:solidFill>
                <a:schemeClr val="folHlink"/>
              </a:solidFill>
            </a:endParaRPr>
          </a:p>
        </p:txBody>
      </p:sp>
      <p:sp>
        <p:nvSpPr>
          <p:cNvPr id="82946" name="Text Box 3"/>
          <p:cNvSpPr txBox="1">
            <a:spLocks noChangeArrowheads="1"/>
          </p:cNvSpPr>
          <p:nvPr/>
        </p:nvSpPr>
        <p:spPr bwMode="auto">
          <a:xfrm>
            <a:off x="339725" y="4946650"/>
            <a:ext cx="1939925" cy="646113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Experiential Innovation</a:t>
            </a:r>
          </a:p>
        </p:txBody>
      </p:sp>
      <p:sp>
        <p:nvSpPr>
          <p:cNvPr id="82947" name="Text Box 4"/>
          <p:cNvSpPr txBox="1">
            <a:spLocks noChangeArrowheads="1"/>
          </p:cNvSpPr>
          <p:nvPr/>
        </p:nvSpPr>
        <p:spPr bwMode="auto">
          <a:xfrm>
            <a:off x="339725" y="917575"/>
            <a:ext cx="1939925" cy="646113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Line Extension Innovation</a:t>
            </a:r>
          </a:p>
        </p:txBody>
      </p:sp>
      <p:sp>
        <p:nvSpPr>
          <p:cNvPr id="82948" name="Text Box 5"/>
          <p:cNvSpPr txBox="1">
            <a:spLocks noChangeArrowheads="1"/>
          </p:cNvSpPr>
          <p:nvPr/>
        </p:nvSpPr>
        <p:spPr bwMode="auto">
          <a:xfrm>
            <a:off x="339725" y="2279650"/>
            <a:ext cx="1939925" cy="646113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Enhancement Innovation</a:t>
            </a:r>
          </a:p>
        </p:txBody>
      </p:sp>
      <p:sp>
        <p:nvSpPr>
          <p:cNvPr id="82949" name="Text Box 6"/>
          <p:cNvSpPr txBox="1">
            <a:spLocks noChangeArrowheads="1"/>
          </p:cNvSpPr>
          <p:nvPr/>
        </p:nvSpPr>
        <p:spPr bwMode="auto">
          <a:xfrm>
            <a:off x="339725" y="3646488"/>
            <a:ext cx="1939925" cy="646112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Marketing Innovation</a:t>
            </a:r>
          </a:p>
        </p:txBody>
      </p:sp>
      <p:sp>
        <p:nvSpPr>
          <p:cNvPr id="82950" name="Text Box 7"/>
          <p:cNvSpPr txBox="1">
            <a:spLocks noChangeArrowheads="1"/>
          </p:cNvSpPr>
          <p:nvPr/>
        </p:nvSpPr>
        <p:spPr bwMode="auto">
          <a:xfrm>
            <a:off x="2659063" y="2279650"/>
            <a:ext cx="6323012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altLang="ja-JP" sz="1600">
                <a:ea typeface="ＭＳ Ｐゴシック" pitchFamily="34" charset="-128"/>
              </a:rPr>
              <a:t>Innovation in finer and finer elements of detail with less and less impact on the primary function of the offer  </a:t>
            </a:r>
            <a:endParaRPr lang="en-US" sz="1600"/>
          </a:p>
        </p:txBody>
      </p:sp>
      <p:sp>
        <p:nvSpPr>
          <p:cNvPr id="82951" name="Text Box 9"/>
          <p:cNvSpPr txBox="1">
            <a:spLocks noChangeArrowheads="1"/>
          </p:cNvSpPr>
          <p:nvPr/>
        </p:nvSpPr>
        <p:spPr bwMode="auto">
          <a:xfrm>
            <a:off x="2659063" y="4946650"/>
            <a:ext cx="6213475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altLang="ja-JP" sz="1600">
                <a:ea typeface="MS Mincho" pitchFamily="49" charset="-128"/>
                <a:cs typeface="Times New Roman" pitchFamily="18" charset="0"/>
              </a:rPr>
              <a:t>Innovation based on differentiating the experience of the offering (as opposed to its function)</a:t>
            </a:r>
            <a:endParaRPr lang="en-US" sz="1600"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82952" name="Text Box 12"/>
          <p:cNvSpPr txBox="1">
            <a:spLocks noChangeArrowheads="1"/>
          </p:cNvSpPr>
          <p:nvPr/>
        </p:nvSpPr>
        <p:spPr bwMode="auto">
          <a:xfrm>
            <a:off x="2668588" y="917575"/>
            <a:ext cx="6475412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/>
              <a:t>Creates a subcategory to engage new customers or re-engage old ones. Underlying infrastructure remains unchanged.</a:t>
            </a:r>
          </a:p>
        </p:txBody>
      </p:sp>
      <p:sp>
        <p:nvSpPr>
          <p:cNvPr id="82953" name="Text Box 13"/>
          <p:cNvSpPr txBox="1">
            <a:spLocks noChangeArrowheads="1"/>
          </p:cNvSpPr>
          <p:nvPr/>
        </p:nvSpPr>
        <p:spPr bwMode="auto">
          <a:xfrm>
            <a:off x="2668588" y="3646488"/>
            <a:ext cx="6323012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altLang="ja-JP" sz="1600">
                <a:ea typeface="MS Mincho" pitchFamily="49" charset="-128"/>
                <a:cs typeface="Times New Roman" pitchFamily="18" charset="0"/>
              </a:rPr>
              <a:t>Focuses on differentiating the interaction with a prospective customer during the purchase decision process</a:t>
            </a:r>
            <a:endParaRPr lang="en-US" sz="1600"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82954" name="Text Box 15"/>
          <p:cNvSpPr txBox="1">
            <a:spLocks noChangeArrowheads="1"/>
          </p:cNvSpPr>
          <p:nvPr/>
        </p:nvSpPr>
        <p:spPr bwMode="auto">
          <a:xfrm>
            <a:off x="2659063" y="1463675"/>
            <a:ext cx="6323012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Rugged mobile computers (Symbol)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Children’s Tylenol (Johnson &amp; Johnson)</a:t>
            </a:r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82955" name="Text Box 16"/>
          <p:cNvSpPr txBox="1">
            <a:spLocks noChangeArrowheads="1"/>
          </p:cNvSpPr>
          <p:nvPr/>
        </p:nvSpPr>
        <p:spPr bwMode="auto">
          <a:xfrm>
            <a:off x="2659063" y="2822575"/>
            <a:ext cx="6323012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High-quality color printing (Xerox)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Fashion watches (Swatch)</a:t>
            </a:r>
            <a:endParaRPr lang="en-US" sz="1600" b="0" baseline="40000">
              <a:solidFill>
                <a:schemeClr val="tx2"/>
              </a:solidFill>
            </a:endParaRPr>
          </a:p>
        </p:txBody>
      </p:sp>
      <p:sp>
        <p:nvSpPr>
          <p:cNvPr id="82956" name="Text Box 17"/>
          <p:cNvSpPr txBox="1">
            <a:spLocks noChangeArrowheads="1"/>
          </p:cNvSpPr>
          <p:nvPr/>
        </p:nvSpPr>
        <p:spPr bwMode="auto">
          <a:xfrm>
            <a:off x="2659063" y="4162425"/>
            <a:ext cx="62134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Pro bono executive briefings (McKinsey)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American Girl stores (Mattel)</a:t>
            </a:r>
            <a:endParaRPr lang="en-US" sz="1600" b="0" i="1">
              <a:solidFill>
                <a:schemeClr val="tx2"/>
              </a:solidFill>
            </a:endParaRPr>
          </a:p>
        </p:txBody>
      </p:sp>
      <p:sp>
        <p:nvSpPr>
          <p:cNvPr id="82957" name="Text Box 18"/>
          <p:cNvSpPr txBox="1">
            <a:spLocks noChangeArrowheads="1"/>
          </p:cNvSpPr>
          <p:nvPr/>
        </p:nvSpPr>
        <p:spPr bwMode="auto">
          <a:xfrm>
            <a:off x="2659063" y="5502275"/>
            <a:ext cx="62134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Package status visibility (Federal Express)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First class airline travel (Singapore Airlines)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Problem: We’re Stuck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54075" y="1368425"/>
            <a:ext cx="8010525" cy="4343400"/>
          </a:xfrm>
        </p:spPr>
        <p:txBody>
          <a:bodyPr/>
          <a:lstStyle/>
          <a:p>
            <a:r>
              <a:rPr lang="en-US" sz="2000" smtClean="0"/>
              <a:t>Technology and globalization keep changing the game </a:t>
            </a:r>
          </a:p>
          <a:p>
            <a:pPr lvl="1"/>
            <a:r>
              <a:rPr lang="en-US" sz="1800" smtClean="0"/>
              <a:t>Extraordinary opportunities, each also a threat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We must engage with these new growth opportunities</a:t>
            </a:r>
          </a:p>
          <a:p>
            <a:pPr lvl="1"/>
            <a:r>
              <a:rPr lang="en-US" sz="1800" smtClean="0"/>
              <a:t>But face massive internal resistance to reallocating resources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Year in, year out, we end up with the same old portfolio</a:t>
            </a:r>
          </a:p>
          <a:p>
            <a:pPr lvl="1"/>
            <a:r>
              <a:rPr lang="en-US" sz="1800" smtClean="0"/>
              <a:t>Nothing new ever achieves materiality—we are well and truly stuck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How can we achieve escape velocity?</a:t>
            </a:r>
          </a:p>
          <a:p>
            <a:pPr lvl="1"/>
            <a:r>
              <a:rPr lang="en-US" sz="1800" smtClean="0"/>
              <a:t>How do we free ourselves from the pull of the past?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30175"/>
            <a:ext cx="8521700" cy="990600"/>
          </a:xfrm>
        </p:spPr>
        <p:txBody>
          <a:bodyPr/>
          <a:lstStyle/>
          <a:p>
            <a:r>
              <a:rPr lang="en-US" sz="2800" smtClean="0"/>
              <a:t>Operational Excellence Innovation Types</a:t>
            </a:r>
            <a:endParaRPr lang="en-US" sz="2400" smtClean="0">
              <a:solidFill>
                <a:schemeClr val="folHlink"/>
              </a:solidFill>
            </a:endParaRPr>
          </a:p>
        </p:txBody>
      </p:sp>
      <p:sp>
        <p:nvSpPr>
          <p:cNvPr id="84994" name="Text Box 3"/>
          <p:cNvSpPr txBox="1">
            <a:spLocks noChangeArrowheads="1"/>
          </p:cNvSpPr>
          <p:nvPr/>
        </p:nvSpPr>
        <p:spPr bwMode="auto">
          <a:xfrm>
            <a:off x="339725" y="3554413"/>
            <a:ext cx="1939925" cy="646112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Process</a:t>
            </a:r>
          </a:p>
          <a:p>
            <a:pPr algn="ctr" eaLnBrk="0" hangingPunct="0"/>
            <a:r>
              <a:rPr lang="en-US">
                <a:solidFill>
                  <a:srgbClr val="FFFF00"/>
                </a:solidFill>
              </a:rPr>
              <a:t> Innovation</a:t>
            </a:r>
          </a:p>
        </p:txBody>
      </p:sp>
      <p:sp>
        <p:nvSpPr>
          <p:cNvPr id="84995" name="Text Box 4"/>
          <p:cNvSpPr txBox="1">
            <a:spLocks noChangeArrowheads="1"/>
          </p:cNvSpPr>
          <p:nvPr/>
        </p:nvSpPr>
        <p:spPr bwMode="auto">
          <a:xfrm>
            <a:off x="339725" y="2193925"/>
            <a:ext cx="1939925" cy="646113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Integration Innovation</a:t>
            </a:r>
          </a:p>
        </p:txBody>
      </p:sp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339725" y="909638"/>
            <a:ext cx="1939925" cy="646112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Value Engineering</a:t>
            </a:r>
          </a:p>
        </p:txBody>
      </p:sp>
      <p:sp>
        <p:nvSpPr>
          <p:cNvPr id="84997" name="Text Box 6"/>
          <p:cNvSpPr txBox="1">
            <a:spLocks noChangeArrowheads="1"/>
          </p:cNvSpPr>
          <p:nvPr/>
        </p:nvSpPr>
        <p:spPr bwMode="auto">
          <a:xfrm>
            <a:off x="339725" y="4918075"/>
            <a:ext cx="1939925" cy="646113"/>
          </a:xfrm>
          <a:prstGeom prst="rect">
            <a:avLst/>
          </a:prstGeom>
          <a:solidFill>
            <a:schemeClr val="tx2"/>
          </a:solidFill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solidFill>
                  <a:srgbClr val="FFFF00"/>
                </a:solidFill>
              </a:rPr>
              <a:t>Value Migration Innovation</a:t>
            </a:r>
          </a:p>
        </p:txBody>
      </p:sp>
      <p:sp>
        <p:nvSpPr>
          <p:cNvPr id="84998" name="Text Box 7"/>
          <p:cNvSpPr txBox="1">
            <a:spLocks noChangeArrowheads="1"/>
          </p:cNvSpPr>
          <p:nvPr/>
        </p:nvSpPr>
        <p:spPr bwMode="auto">
          <a:xfrm>
            <a:off x="2659063" y="3554413"/>
            <a:ext cx="6213475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/>
              <a:t>Extracts waste from enabling processes by removing non-value-adding steps from the work flow</a:t>
            </a:r>
          </a:p>
        </p:txBody>
      </p:sp>
      <p:sp>
        <p:nvSpPr>
          <p:cNvPr id="84999" name="Text Box 8"/>
          <p:cNvSpPr txBox="1">
            <a:spLocks noChangeArrowheads="1"/>
          </p:cNvSpPr>
          <p:nvPr/>
        </p:nvSpPr>
        <p:spPr bwMode="auto">
          <a:xfrm>
            <a:off x="2659063" y="4918075"/>
            <a:ext cx="6213475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/>
              <a:t>Redirects the business model away from a commoditizing element in the value chain toward one more rich in margins</a:t>
            </a:r>
          </a:p>
        </p:txBody>
      </p:sp>
      <p:sp>
        <p:nvSpPr>
          <p:cNvPr id="85000" name="Text Box 9"/>
          <p:cNvSpPr txBox="1">
            <a:spLocks noChangeArrowheads="1"/>
          </p:cNvSpPr>
          <p:nvPr/>
        </p:nvSpPr>
        <p:spPr bwMode="auto">
          <a:xfrm>
            <a:off x="2659063" y="2193925"/>
            <a:ext cx="6213475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altLang="ja-JP" sz="1600">
                <a:ea typeface="MS Mincho" pitchFamily="49" charset="-128"/>
                <a:cs typeface="Times New Roman" pitchFamily="18" charset="0"/>
              </a:rPr>
              <a:t>Integrates many disparate elements into a single centrally managed system, reducing indirect operating expense</a:t>
            </a:r>
            <a:endParaRPr lang="en-US" sz="1600"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85001" name="Text Box 10"/>
          <p:cNvSpPr txBox="1">
            <a:spLocks noChangeArrowheads="1"/>
          </p:cNvSpPr>
          <p:nvPr/>
        </p:nvSpPr>
        <p:spPr bwMode="auto">
          <a:xfrm>
            <a:off x="2659063" y="909638"/>
            <a:ext cx="6213475" cy="584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altLang="ja-JP" sz="1600">
                <a:ea typeface="MS Mincho" pitchFamily="49" charset="-128"/>
                <a:cs typeface="Times New Roman" pitchFamily="18" charset="0"/>
              </a:rPr>
              <a:t>Extracts direct cost from a product or service without changing its external properties</a:t>
            </a:r>
            <a:endParaRPr lang="en-US" sz="1600">
              <a:ea typeface="MS Mincho" pitchFamily="49" charset="-128"/>
              <a:cs typeface="Times New Roman" pitchFamily="18" charset="0"/>
            </a:endParaRPr>
          </a:p>
        </p:txBody>
      </p:sp>
      <p:sp>
        <p:nvSpPr>
          <p:cNvPr id="85002" name="Text Box 12"/>
          <p:cNvSpPr txBox="1">
            <a:spLocks noChangeArrowheads="1"/>
          </p:cNvSpPr>
          <p:nvPr/>
        </p:nvSpPr>
        <p:spPr bwMode="auto">
          <a:xfrm>
            <a:off x="2659063" y="1439863"/>
            <a:ext cx="62134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Business Process Outsourcing (Tata)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Feature phones (Nokia)</a:t>
            </a:r>
          </a:p>
        </p:txBody>
      </p:sp>
      <p:sp>
        <p:nvSpPr>
          <p:cNvPr id="85003" name="Text Box 13"/>
          <p:cNvSpPr txBox="1">
            <a:spLocks noChangeArrowheads="1"/>
          </p:cNvSpPr>
          <p:nvPr/>
        </p:nvSpPr>
        <p:spPr bwMode="auto">
          <a:xfrm>
            <a:off x="2659063" y="2757488"/>
            <a:ext cx="62134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Enterprise Resource Planning (SAP)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TV/phone/video/Internet service (Comcast) </a:t>
            </a:r>
          </a:p>
        </p:txBody>
      </p:sp>
      <p:sp>
        <p:nvSpPr>
          <p:cNvPr id="85004" name="Text Box 14"/>
          <p:cNvSpPr txBox="1">
            <a:spLocks noChangeArrowheads="1"/>
          </p:cNvSpPr>
          <p:nvPr/>
        </p:nvSpPr>
        <p:spPr bwMode="auto">
          <a:xfrm>
            <a:off x="2659063" y="4117975"/>
            <a:ext cx="6213475" cy="581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Lean Manufacturing Process (Toyota)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Social networking (Facebook)</a:t>
            </a:r>
          </a:p>
        </p:txBody>
      </p:sp>
      <p:sp>
        <p:nvSpPr>
          <p:cNvPr id="85005" name="Text Box 15"/>
          <p:cNvSpPr txBox="1">
            <a:spLocks noChangeArrowheads="1"/>
          </p:cNvSpPr>
          <p:nvPr/>
        </p:nvSpPr>
        <p:spPr bwMode="auto">
          <a:xfrm>
            <a:off x="2659063" y="5499100"/>
            <a:ext cx="6213475" cy="5857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Enterprise:  	Software as a Service (Salesforce.com)</a:t>
            </a:r>
          </a:p>
          <a:p>
            <a:pPr marL="171450" indent="-171450" eaLnBrk="0" hangingPunct="0">
              <a:buFontTx/>
              <a:buChar char="•"/>
            </a:pPr>
            <a:r>
              <a:rPr lang="en-US" sz="1600" b="0">
                <a:solidFill>
                  <a:schemeClr val="tx2"/>
                </a:solidFill>
              </a:rPr>
              <a:t>Consumer:	From razors to razor blades (Gillette)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Selecting Your Core Innovation Type</a:t>
            </a:r>
          </a:p>
        </p:txBody>
      </p:sp>
      <p:sp>
        <p:nvSpPr>
          <p:cNvPr id="87042" name="Content Placeholder 5"/>
          <p:cNvSpPr>
            <a:spLocks noGrp="1"/>
          </p:cNvSpPr>
          <p:nvPr>
            <p:ph idx="1"/>
          </p:nvPr>
        </p:nvSpPr>
        <p:spPr>
          <a:xfrm>
            <a:off x="762000" y="1311275"/>
            <a:ext cx="8010525" cy="4343400"/>
          </a:xfrm>
        </p:spPr>
        <p:txBody>
          <a:bodyPr/>
          <a:lstStyle/>
          <a:p>
            <a:r>
              <a:rPr lang="en-US" smtClean="0"/>
              <a:t>Good fit with your crown jewels</a:t>
            </a:r>
          </a:p>
          <a:p>
            <a:pPr lvl="1"/>
            <a:r>
              <a:rPr lang="en-US" smtClean="0"/>
              <a:t>Play in the innovation zone you are most qualified for</a:t>
            </a:r>
          </a:p>
          <a:p>
            <a:pPr lvl="1"/>
            <a:endParaRPr lang="en-US" smtClean="0"/>
          </a:p>
          <a:p>
            <a:r>
              <a:rPr lang="en-US" smtClean="0"/>
              <a:t>In demand at this point in the category’s life cycle</a:t>
            </a:r>
          </a:p>
          <a:p>
            <a:pPr lvl="1"/>
            <a:r>
              <a:rPr lang="en-US" smtClean="0"/>
              <a:t>Product leadership plays best in secular growth categories</a:t>
            </a:r>
          </a:p>
          <a:p>
            <a:pPr lvl="1"/>
            <a:r>
              <a:rPr lang="en-US" smtClean="0"/>
              <a:t>Customer intimacy and operational excellence are better for cyclical growth categories</a:t>
            </a:r>
          </a:p>
          <a:p>
            <a:pPr lvl="1">
              <a:buFontTx/>
              <a:buNone/>
            </a:pPr>
            <a:endParaRPr lang="en-US" smtClean="0"/>
          </a:p>
          <a:p>
            <a:r>
              <a:rPr lang="en-US" smtClean="0"/>
              <a:t>Has not been preempted by your competition</a:t>
            </a:r>
          </a:p>
          <a:p>
            <a:pPr lvl="1"/>
            <a:r>
              <a:rPr lang="en-US" smtClean="0"/>
              <a:t>When you attack your competitors’ strengths, it is not likely you will become unmatchable any time soon</a:t>
            </a:r>
          </a:p>
          <a:p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Crown Jewels Checklist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>
          <a:xfrm>
            <a:off x="2000250" y="1195388"/>
            <a:ext cx="5314950" cy="4343400"/>
          </a:xfrm>
        </p:spPr>
        <p:txBody>
          <a:bodyPr/>
          <a:lstStyle/>
          <a:p>
            <a:r>
              <a:rPr lang="en-US" b="0" smtClean="0"/>
              <a:t>Technology</a:t>
            </a:r>
          </a:p>
          <a:p>
            <a:r>
              <a:rPr lang="en-US" b="0" smtClean="0"/>
              <a:t>Expertise</a:t>
            </a:r>
          </a:p>
          <a:p>
            <a:r>
              <a:rPr lang="en-US" b="0" smtClean="0"/>
              <a:t>Platform products</a:t>
            </a:r>
          </a:p>
          <a:p>
            <a:r>
              <a:rPr lang="en-US" b="0" smtClean="0"/>
              <a:t>Passionate customer base</a:t>
            </a:r>
          </a:p>
          <a:p>
            <a:r>
              <a:rPr lang="en-US" b="0" smtClean="0"/>
              <a:t>Scale</a:t>
            </a:r>
          </a:p>
          <a:p>
            <a:r>
              <a:rPr lang="en-US" b="0" smtClean="0"/>
              <a:t>Balance sheet</a:t>
            </a:r>
          </a:p>
          <a:p>
            <a:r>
              <a:rPr lang="en-US" b="0" smtClean="0"/>
              <a:t>Brand</a:t>
            </a:r>
          </a:p>
          <a:p>
            <a:r>
              <a:rPr lang="en-US" b="0" smtClean="0"/>
              <a:t>Relationships</a:t>
            </a:r>
          </a:p>
          <a:p>
            <a:r>
              <a:rPr lang="en-US" b="0" smtClean="0"/>
              <a:t>Business model</a:t>
            </a:r>
          </a:p>
          <a:p>
            <a:r>
              <a:rPr lang="en-US" b="0" i="1" smtClean="0"/>
              <a:t>Other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Making the Asymmetrical Bet</a:t>
            </a:r>
          </a:p>
        </p:txBody>
      </p:sp>
      <p:sp>
        <p:nvSpPr>
          <p:cNvPr id="89090" name="Content Placeholder 2"/>
          <p:cNvSpPr>
            <a:spLocks noGrp="1"/>
          </p:cNvSpPr>
          <p:nvPr>
            <p:ph idx="1"/>
          </p:nvPr>
        </p:nvSpPr>
        <p:spPr>
          <a:xfrm>
            <a:off x="900113" y="1217613"/>
            <a:ext cx="8010525" cy="4343400"/>
          </a:xfrm>
        </p:spPr>
        <p:txBody>
          <a:bodyPr/>
          <a:lstStyle/>
          <a:p>
            <a:r>
              <a:rPr lang="en-US" smtClean="0"/>
              <a:t>Restrict the competitive set</a:t>
            </a:r>
          </a:p>
          <a:p>
            <a:pPr lvl="1"/>
            <a:r>
              <a:rPr lang="en-US" smtClean="0"/>
              <a:t>One architecture, one tier to escape from</a:t>
            </a:r>
          </a:p>
          <a:p>
            <a:pPr lvl="1"/>
            <a:endParaRPr lang="en-US" smtClean="0"/>
          </a:p>
          <a:p>
            <a:r>
              <a:rPr lang="en-US" smtClean="0"/>
              <a:t>Over-invest in the core innovation zone</a:t>
            </a:r>
          </a:p>
          <a:p>
            <a:pPr lvl="1"/>
            <a:r>
              <a:rPr lang="en-US" smtClean="0"/>
              <a:t>To the point where competitors cannot or will not follow</a:t>
            </a:r>
          </a:p>
          <a:p>
            <a:endParaRPr lang="en-US" smtClean="0"/>
          </a:p>
          <a:p>
            <a:r>
              <a:rPr lang="en-US" smtClean="0"/>
              <a:t>Leverage a mega-trend</a:t>
            </a:r>
          </a:p>
          <a:p>
            <a:pPr lvl="1"/>
            <a:r>
              <a:rPr lang="en-US" smtClean="0"/>
              <a:t>To fill your sails with wind</a:t>
            </a:r>
          </a:p>
          <a:p>
            <a:pPr lvl="1"/>
            <a:endParaRPr lang="en-US" smtClean="0"/>
          </a:p>
          <a:p>
            <a:r>
              <a:rPr lang="en-US" smtClean="0"/>
              <a:t>Leverage one or more crown jewels</a:t>
            </a:r>
          </a:p>
          <a:p>
            <a:pPr lvl="1"/>
            <a:r>
              <a:rPr lang="en-US" smtClean="0"/>
              <a:t>To win and to retain dominant power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Disruptive Mega-Trends</a:t>
            </a: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1352550" y="1333500"/>
            <a:ext cx="6634163" cy="4343400"/>
          </a:xfrm>
        </p:spPr>
        <p:txBody>
          <a:bodyPr/>
          <a:lstStyle/>
          <a:p>
            <a:r>
              <a:rPr lang="en-US" b="0" smtClean="0"/>
              <a:t>Globalization</a:t>
            </a:r>
          </a:p>
          <a:p>
            <a:r>
              <a:rPr lang="en-US" b="0" smtClean="0"/>
              <a:t>Changing demographics</a:t>
            </a:r>
          </a:p>
          <a:p>
            <a:r>
              <a:rPr lang="en-US" b="0" smtClean="0"/>
              <a:t>Digital technology</a:t>
            </a:r>
          </a:p>
          <a:p>
            <a:r>
              <a:rPr lang="en-US" b="0" smtClean="0"/>
              <a:t>Disruptive business models</a:t>
            </a:r>
          </a:p>
          <a:p>
            <a:r>
              <a:rPr lang="en-US" b="0" smtClean="0"/>
              <a:t>Regulatory interventions</a:t>
            </a:r>
          </a:p>
          <a:p>
            <a:r>
              <a:rPr lang="en-US" b="0" smtClean="0"/>
              <a:t>Emerging market opportunities</a:t>
            </a:r>
          </a:p>
          <a:p>
            <a:r>
              <a:rPr lang="en-US" b="0" smtClean="0"/>
              <a:t>Global warming</a:t>
            </a:r>
          </a:p>
          <a:p>
            <a:r>
              <a:rPr lang="en-US" b="0" smtClean="0"/>
              <a:t>Terrorism</a:t>
            </a:r>
          </a:p>
          <a:p>
            <a:r>
              <a:rPr lang="en-US" b="0" i="1" smtClean="0"/>
              <a:t>Other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Standard to Meet</a:t>
            </a:r>
          </a:p>
        </p:txBody>
      </p:sp>
      <p:sp>
        <p:nvSpPr>
          <p:cNvPr id="91138" name="Content Placeholder 2"/>
          <p:cNvSpPr>
            <a:spLocks noGrp="1"/>
          </p:cNvSpPr>
          <p:nvPr>
            <p:ph idx="1"/>
          </p:nvPr>
        </p:nvSpPr>
        <p:spPr>
          <a:xfrm>
            <a:off x="808038" y="1230313"/>
            <a:ext cx="8010525" cy="4343400"/>
          </a:xfrm>
        </p:spPr>
        <p:txBody>
          <a:bodyPr/>
          <a:lstStyle/>
          <a:p>
            <a:r>
              <a:rPr lang="en-US" smtClean="0"/>
              <a:t>Customer base adopts enthusiastically</a:t>
            </a:r>
          </a:p>
          <a:p>
            <a:pPr lvl="1"/>
            <a:r>
              <a:rPr lang="en-US" smtClean="0"/>
              <a:t>Never-before-seen price/performance</a:t>
            </a:r>
          </a:p>
          <a:p>
            <a:pPr lvl="1"/>
            <a:endParaRPr lang="en-US" smtClean="0"/>
          </a:p>
          <a:p>
            <a:r>
              <a:rPr lang="en-US" smtClean="0"/>
              <a:t>Ecosystem rallies to support</a:t>
            </a:r>
          </a:p>
          <a:p>
            <a:pPr lvl="1"/>
            <a:r>
              <a:rPr lang="en-US" smtClean="0"/>
              <a:t>Everyone wants to get onto the new bandwagon</a:t>
            </a:r>
          </a:p>
          <a:p>
            <a:pPr lvl="1"/>
            <a:endParaRPr lang="en-US" smtClean="0"/>
          </a:p>
          <a:p>
            <a:r>
              <a:rPr lang="en-US" smtClean="0"/>
              <a:t>Reference competitor is left behind</a:t>
            </a:r>
          </a:p>
          <a:p>
            <a:pPr lvl="1"/>
            <a:r>
              <a:rPr lang="en-US" smtClean="0"/>
              <a:t>Cannot or will not compete on these terms</a:t>
            </a:r>
          </a:p>
          <a:p>
            <a:pPr lvl="1"/>
            <a:endParaRPr lang="en-US" smtClean="0"/>
          </a:p>
          <a:p>
            <a:r>
              <a:rPr lang="en-US" smtClean="0"/>
              <a:t>Investors revalue the franchise</a:t>
            </a:r>
          </a:p>
          <a:p>
            <a:pPr lvl="1"/>
            <a:r>
              <a:rPr lang="en-US" smtClean="0"/>
              <a:t>Moves the P in the P/E ratio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5988" cy="1143000"/>
          </a:xfrm>
        </p:spPr>
        <p:txBody>
          <a:bodyPr/>
          <a:lstStyle/>
          <a:p>
            <a:r>
              <a:rPr lang="en-US" smtClean="0"/>
              <a:t>Executive Leadership Style Required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We Must Look to Leaders instead of Managers</a:t>
            </a:r>
            <a:endParaRPr lang="en-US" smtClean="0"/>
          </a:p>
        </p:txBody>
      </p:sp>
      <p:sp>
        <p:nvSpPr>
          <p:cNvPr id="92162" name="Text Placeholder 4"/>
          <p:cNvSpPr>
            <a:spLocks noGrp="1"/>
          </p:cNvSpPr>
          <p:nvPr>
            <p:ph type="body" idx="1"/>
          </p:nvPr>
        </p:nvSpPr>
        <p:spPr>
          <a:xfrm>
            <a:off x="654050" y="1233488"/>
            <a:ext cx="4040188" cy="639762"/>
          </a:xfrm>
        </p:spPr>
        <p:txBody>
          <a:bodyPr/>
          <a:lstStyle/>
          <a:p>
            <a:pPr algn="ctr"/>
            <a:r>
              <a:rPr lang="en-US" smtClean="0"/>
              <a:t>Leaders</a:t>
            </a:r>
          </a:p>
        </p:txBody>
      </p:sp>
      <p:sp>
        <p:nvSpPr>
          <p:cNvPr id="92163" name="Content Placeholder 5"/>
          <p:cNvSpPr>
            <a:spLocks noGrp="1"/>
          </p:cNvSpPr>
          <p:nvPr>
            <p:ph sz="half" idx="2"/>
          </p:nvPr>
        </p:nvSpPr>
        <p:spPr>
          <a:xfrm>
            <a:off x="819150" y="1873250"/>
            <a:ext cx="3709988" cy="3300413"/>
          </a:xfrm>
        </p:spPr>
        <p:txBody>
          <a:bodyPr/>
          <a:lstStyle/>
          <a:p>
            <a:r>
              <a:rPr lang="en-US" sz="1800" b="0" smtClean="0"/>
              <a:t>Asymmetrically allocate their time and attention</a:t>
            </a:r>
          </a:p>
          <a:p>
            <a:r>
              <a:rPr lang="en-US" sz="1800" b="0" smtClean="0"/>
              <a:t>Change the game to their advantage</a:t>
            </a:r>
          </a:p>
          <a:p>
            <a:r>
              <a:rPr lang="en-US" sz="1800" b="0" smtClean="0"/>
              <a:t>Expect mistakes and correct them quickly</a:t>
            </a:r>
          </a:p>
          <a:p>
            <a:r>
              <a:rPr lang="en-US" sz="1800" b="0" smtClean="0"/>
              <a:t>Get out in front of their peers</a:t>
            </a:r>
          </a:p>
          <a:p>
            <a:r>
              <a:rPr lang="en-US" sz="1800" b="0" smtClean="0"/>
              <a:t>Test their relationships</a:t>
            </a:r>
          </a:p>
          <a:p>
            <a:r>
              <a:rPr lang="en-US" sz="1800" b="0" smtClean="0"/>
              <a:t>Are visionaries</a:t>
            </a:r>
          </a:p>
        </p:txBody>
      </p:sp>
      <p:sp>
        <p:nvSpPr>
          <p:cNvPr id="92164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233488"/>
            <a:ext cx="4041775" cy="639762"/>
          </a:xfrm>
        </p:spPr>
        <p:txBody>
          <a:bodyPr/>
          <a:lstStyle/>
          <a:p>
            <a:pPr algn="ctr"/>
            <a:r>
              <a:rPr lang="en-US" smtClean="0"/>
              <a:t>Managers</a:t>
            </a:r>
          </a:p>
        </p:txBody>
      </p:sp>
      <p:sp>
        <p:nvSpPr>
          <p:cNvPr id="92165" name="Content Placeholder 7"/>
          <p:cNvSpPr>
            <a:spLocks noGrp="1"/>
          </p:cNvSpPr>
          <p:nvPr>
            <p:ph sz="quarter" idx="4"/>
          </p:nvPr>
        </p:nvSpPr>
        <p:spPr>
          <a:xfrm>
            <a:off x="4845050" y="1873250"/>
            <a:ext cx="3641725" cy="3300413"/>
          </a:xfrm>
        </p:spPr>
        <p:txBody>
          <a:bodyPr/>
          <a:lstStyle/>
          <a:p>
            <a:r>
              <a:rPr lang="en-US" sz="1800" b="0" smtClean="0"/>
              <a:t>Equitably allocate their time and attention</a:t>
            </a:r>
          </a:p>
          <a:p>
            <a:r>
              <a:rPr lang="en-US" sz="1800" b="0" smtClean="0"/>
              <a:t>Play the hand that they are dealt</a:t>
            </a:r>
          </a:p>
          <a:p>
            <a:r>
              <a:rPr lang="en-US" sz="1800" b="0" smtClean="0"/>
              <a:t>Take extra time to avoid mistakes</a:t>
            </a:r>
          </a:p>
          <a:p>
            <a:r>
              <a:rPr lang="en-US" sz="1800" b="0" smtClean="0"/>
              <a:t>Stay in step with their peers</a:t>
            </a:r>
          </a:p>
          <a:p>
            <a:r>
              <a:rPr lang="en-US" sz="1800" b="0" smtClean="0"/>
              <a:t>Preserve their relationships</a:t>
            </a:r>
          </a:p>
          <a:p>
            <a:r>
              <a:rPr lang="en-US" sz="1800" b="0" smtClean="0"/>
              <a:t>Are pragmatists</a:t>
            </a:r>
          </a:p>
          <a:p>
            <a:endParaRPr lang="en-US" sz="1800" b="0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06463" y="5151438"/>
            <a:ext cx="73310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Look to managers drive on the straight stretches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Look to leaders to take you through the turns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If We Fail, Why We Fail</a:t>
            </a:r>
          </a:p>
        </p:txBody>
      </p:sp>
      <p:sp>
        <p:nvSpPr>
          <p:cNvPr id="93186" name="Content Placeholder 8"/>
          <p:cNvSpPr>
            <a:spLocks noGrp="1"/>
          </p:cNvSpPr>
          <p:nvPr>
            <p:ph idx="1"/>
          </p:nvPr>
        </p:nvSpPr>
        <p:spPr>
          <a:xfrm>
            <a:off x="762000" y="1230313"/>
            <a:ext cx="8085138" cy="3781425"/>
          </a:xfrm>
        </p:spPr>
        <p:txBody>
          <a:bodyPr/>
          <a:lstStyle/>
          <a:p>
            <a:r>
              <a:rPr lang="en-US" smtClean="0"/>
              <a:t>Performance bias</a:t>
            </a:r>
          </a:p>
          <a:p>
            <a:pPr lvl="1"/>
            <a:r>
              <a:rPr lang="en-US" smtClean="0"/>
              <a:t>Compensated for performance only, no accountability for power</a:t>
            </a:r>
          </a:p>
          <a:p>
            <a:pPr lvl="1"/>
            <a:r>
              <a:rPr lang="en-US" smtClean="0"/>
              <a:t>Always safer to play the hand you are dealt</a:t>
            </a:r>
          </a:p>
          <a:p>
            <a:pPr lvl="1"/>
            <a:r>
              <a:rPr lang="en-US" smtClean="0"/>
              <a:t>Leads to privileging managers over leaders</a:t>
            </a:r>
          </a:p>
          <a:p>
            <a:pPr lvl="1"/>
            <a:endParaRPr lang="en-US" smtClean="0"/>
          </a:p>
          <a:p>
            <a:r>
              <a:rPr lang="en-US" smtClean="0"/>
              <a:t>Internally focused and driven</a:t>
            </a:r>
          </a:p>
          <a:p>
            <a:pPr lvl="1"/>
            <a:r>
              <a:rPr lang="en-US" smtClean="0"/>
              <a:t>All about making </a:t>
            </a:r>
            <a:r>
              <a:rPr lang="en-US" u="sng" smtClean="0"/>
              <a:t>our</a:t>
            </a:r>
            <a:r>
              <a:rPr lang="en-US" smtClean="0"/>
              <a:t> numbers</a:t>
            </a:r>
          </a:p>
          <a:p>
            <a:pPr lvl="1"/>
            <a:r>
              <a:rPr lang="en-US" smtClean="0"/>
              <a:t>Lose sight of our mission to be in service to the world</a:t>
            </a:r>
          </a:p>
          <a:p>
            <a:pPr lvl="1"/>
            <a:r>
              <a:rPr lang="en-US" smtClean="0"/>
              <a:t>Not adapting to mega-trends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4"/>
          <p:cNvSpPr>
            <a:spLocks noGrp="1"/>
          </p:cNvSpPr>
          <p:nvPr>
            <p:ph type="title"/>
          </p:nvPr>
        </p:nvSpPr>
        <p:spPr>
          <a:xfrm>
            <a:off x="595313" y="2332038"/>
            <a:ext cx="8029575" cy="990600"/>
          </a:xfrm>
        </p:spPr>
        <p:txBody>
          <a:bodyPr/>
          <a:lstStyle/>
          <a:p>
            <a:pPr algn="ctr"/>
            <a:r>
              <a:rPr lang="en-US" sz="3600" smtClean="0"/>
              <a:t>Market Power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rgbClr val="0070C0"/>
                </a:solidFill>
              </a:rPr>
              <a:t/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>Guaranteeing Early Wins for</a:t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>Asymmetrical Bets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Market Power Diagnostic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033463"/>
            <a:ext cx="8010525" cy="5054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b="0" smtClean="0"/>
              <a:t>Is targeting a market niche a priority for our current strategy to succeed?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Are we looking to start a fire?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Is the market segment we have targeted big enough to matter, yet small enough to win decisively?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Pay attention to your fish-to-pond ratio</a:t>
            </a:r>
            <a:r>
              <a:rPr lang="en-US" sz="1400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Are our market-specific commitments sufficiently focused and intense to assure we will win market power?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Your whole product must blow away the competing alternatives</a:t>
            </a:r>
            <a:r>
              <a:rPr lang="en-US" sz="1400" i="1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Are we winning market power fast enough? 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Normally a sign either your target market or whole product is not sufficiently focused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Are we capturing a price premium commensurate with the unique value proposition we provide?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Same problem as above.  Discounting means you have not cleared the bar</a:t>
            </a:r>
            <a:r>
              <a:rPr lang="en-US" sz="1400" i="1" smtClean="0"/>
              <a:t> 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Do we have a clear line of sight to expansion growth opportunities in adjacent market segments? 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Market segments must also be pathways to future growth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Companies Who Did Not Escape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998538"/>
            <a:ext cx="8010525" cy="43434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b="0" smtClean="0">
                <a:solidFill>
                  <a:srgbClr val="FF0000"/>
                </a:solidFill>
              </a:rPr>
              <a:t>Burroughs</a:t>
            </a:r>
            <a:r>
              <a:rPr lang="en-US" b="0" smtClean="0"/>
              <a:t> - </a:t>
            </a:r>
            <a:r>
              <a:rPr lang="en-US" b="0" smtClean="0">
                <a:solidFill>
                  <a:srgbClr val="0070C0"/>
                </a:solidFill>
              </a:rPr>
              <a:t>Sperry Univac </a:t>
            </a:r>
            <a:r>
              <a:rPr lang="en-US" b="0" smtClean="0"/>
              <a:t>- </a:t>
            </a:r>
            <a:r>
              <a:rPr lang="en-US" b="0" smtClean="0">
                <a:solidFill>
                  <a:srgbClr val="7030A0"/>
                </a:solidFill>
              </a:rPr>
              <a:t>Honeywell</a:t>
            </a:r>
            <a:r>
              <a:rPr lang="en-US" b="0" smtClean="0"/>
              <a:t> - Control Data – </a:t>
            </a:r>
            <a:r>
              <a:rPr lang="en-US" b="0" smtClean="0">
                <a:solidFill>
                  <a:srgbClr val="00B050"/>
                </a:solidFill>
              </a:rPr>
              <a:t>MSA </a:t>
            </a:r>
            <a:r>
              <a:rPr lang="en-US" b="0" smtClean="0"/>
              <a:t>– </a:t>
            </a:r>
            <a:r>
              <a:rPr lang="en-US" b="0" smtClean="0">
                <a:solidFill>
                  <a:srgbClr val="FF9900"/>
                </a:solidFill>
              </a:rPr>
              <a:t>Cullinet</a:t>
            </a:r>
            <a:r>
              <a:rPr lang="en-US" b="0" smtClean="0"/>
              <a:t> – </a:t>
            </a:r>
            <a:r>
              <a:rPr lang="en-US" b="0" smtClean="0">
                <a:solidFill>
                  <a:srgbClr val="FF0000"/>
                </a:solidFill>
              </a:rPr>
              <a:t>Cincom</a:t>
            </a:r>
            <a:r>
              <a:rPr lang="en-US" b="0" smtClean="0"/>
              <a:t> – </a:t>
            </a:r>
            <a:r>
              <a:rPr lang="en-US" b="0" smtClean="0">
                <a:solidFill>
                  <a:srgbClr val="0070C0"/>
                </a:solidFill>
              </a:rPr>
              <a:t>ADR </a:t>
            </a:r>
            <a:r>
              <a:rPr lang="en-US" b="0" smtClean="0"/>
              <a:t>- </a:t>
            </a:r>
            <a:r>
              <a:rPr lang="en-US" b="0" smtClean="0">
                <a:solidFill>
                  <a:srgbClr val="7030A0"/>
                </a:solidFill>
              </a:rPr>
              <a:t>Digital Equipment Company</a:t>
            </a:r>
            <a:r>
              <a:rPr lang="en-US" b="0" smtClean="0"/>
              <a:t> - Wang - </a:t>
            </a:r>
            <a:r>
              <a:rPr lang="en-US" b="0" smtClean="0">
                <a:solidFill>
                  <a:srgbClr val="00B050"/>
                </a:solidFill>
              </a:rPr>
              <a:t>Data General </a:t>
            </a:r>
            <a:r>
              <a:rPr lang="en-US" b="0" smtClean="0"/>
              <a:t>– </a:t>
            </a:r>
            <a:r>
              <a:rPr lang="en-US" b="0" smtClean="0">
                <a:solidFill>
                  <a:srgbClr val="FF9900"/>
                </a:solidFill>
              </a:rPr>
              <a:t>Prime</a:t>
            </a:r>
            <a:r>
              <a:rPr lang="en-US" b="0" smtClean="0"/>
              <a:t> – </a:t>
            </a:r>
            <a:r>
              <a:rPr lang="en-US" b="0" smtClean="0">
                <a:solidFill>
                  <a:schemeClr val="accent1"/>
                </a:solidFill>
              </a:rPr>
              <a:t>Apollo</a:t>
            </a:r>
            <a:r>
              <a:rPr lang="en-US" b="0" smtClean="0"/>
              <a:t> - </a:t>
            </a:r>
            <a:r>
              <a:rPr lang="en-US" b="0" smtClean="0">
                <a:solidFill>
                  <a:srgbClr val="0070C0"/>
                </a:solidFill>
              </a:rPr>
              <a:t>Tandem</a:t>
            </a:r>
            <a:r>
              <a:rPr lang="en-US" b="0" smtClean="0"/>
              <a:t> - </a:t>
            </a:r>
            <a:r>
              <a:rPr lang="en-US" b="0" smtClean="0">
                <a:solidFill>
                  <a:srgbClr val="7030A0"/>
                </a:solidFill>
              </a:rPr>
              <a:t>Kodak</a:t>
            </a:r>
            <a:r>
              <a:rPr lang="en-US" b="0" smtClean="0"/>
              <a:t> – Polaroid - </a:t>
            </a:r>
            <a:r>
              <a:rPr lang="en-US" b="0" smtClean="0">
                <a:solidFill>
                  <a:srgbClr val="00B050"/>
                </a:solidFill>
              </a:rPr>
              <a:t>Lucent</a:t>
            </a:r>
            <a:r>
              <a:rPr lang="en-US" b="0" smtClean="0"/>
              <a:t> – </a:t>
            </a:r>
            <a:r>
              <a:rPr lang="en-US" b="0" smtClean="0">
                <a:solidFill>
                  <a:srgbClr val="FF9900"/>
                </a:solidFill>
              </a:rPr>
              <a:t>Bay Networks </a:t>
            </a:r>
            <a:r>
              <a:rPr lang="en-US" b="0" smtClean="0"/>
              <a:t>- </a:t>
            </a:r>
            <a:r>
              <a:rPr lang="en-US" b="0" smtClean="0">
                <a:solidFill>
                  <a:srgbClr val="FF0000"/>
                </a:solidFill>
              </a:rPr>
              <a:t>Nortel</a:t>
            </a:r>
            <a:r>
              <a:rPr lang="en-US" b="0" smtClean="0"/>
              <a:t> - </a:t>
            </a:r>
            <a:r>
              <a:rPr lang="en-US" b="0" smtClean="0">
                <a:solidFill>
                  <a:srgbClr val="0070C0"/>
                </a:solidFill>
              </a:rPr>
              <a:t>Compaq</a:t>
            </a:r>
            <a:r>
              <a:rPr lang="en-US" b="0" smtClean="0"/>
              <a:t> – </a:t>
            </a:r>
            <a:r>
              <a:rPr lang="en-US" b="0" smtClean="0">
                <a:solidFill>
                  <a:srgbClr val="7030A0"/>
                </a:solidFill>
              </a:rPr>
              <a:t>Gateway</a:t>
            </a:r>
            <a:r>
              <a:rPr lang="en-US" b="0" smtClean="0"/>
              <a:t> – Packard Bell </a:t>
            </a:r>
            <a:r>
              <a:rPr lang="en-US" b="0" smtClean="0">
                <a:solidFill>
                  <a:srgbClr val="00B050"/>
                </a:solidFill>
              </a:rPr>
              <a:t>- Lotus </a:t>
            </a:r>
            <a:r>
              <a:rPr lang="en-US" b="0" smtClean="0"/>
              <a:t>- </a:t>
            </a:r>
            <a:r>
              <a:rPr lang="en-US" b="0" smtClean="0">
                <a:solidFill>
                  <a:srgbClr val="FF9900"/>
                </a:solidFill>
              </a:rPr>
              <a:t>Ashton Tate </a:t>
            </a:r>
            <a:r>
              <a:rPr lang="en-US" b="0" smtClean="0"/>
              <a:t>– </a:t>
            </a:r>
            <a:r>
              <a:rPr lang="en-US" b="0" smtClean="0">
                <a:solidFill>
                  <a:srgbClr val="FF0000"/>
                </a:solidFill>
              </a:rPr>
              <a:t>WordPerfect</a:t>
            </a:r>
            <a:r>
              <a:rPr lang="en-US" b="0" smtClean="0"/>
              <a:t> - </a:t>
            </a:r>
            <a:r>
              <a:rPr lang="en-US" b="0" smtClean="0">
                <a:solidFill>
                  <a:srgbClr val="0070C0"/>
                </a:solidFill>
              </a:rPr>
              <a:t>Borland</a:t>
            </a:r>
            <a:r>
              <a:rPr lang="en-US" b="0" smtClean="0"/>
              <a:t> – </a:t>
            </a:r>
            <a:r>
              <a:rPr lang="en-US" b="0" smtClean="0">
                <a:solidFill>
                  <a:srgbClr val="7030A0"/>
                </a:solidFill>
              </a:rPr>
              <a:t>Software Publishing </a:t>
            </a:r>
            <a:r>
              <a:rPr lang="en-US" b="0" smtClean="0"/>
              <a:t>– Aldus - </a:t>
            </a:r>
            <a:r>
              <a:rPr lang="en-US" b="0" smtClean="0">
                <a:solidFill>
                  <a:srgbClr val="00B050"/>
                </a:solidFill>
              </a:rPr>
              <a:t>Novell</a:t>
            </a:r>
            <a:r>
              <a:rPr lang="en-US" b="0" smtClean="0"/>
              <a:t> – </a:t>
            </a:r>
            <a:r>
              <a:rPr lang="en-US" b="0" smtClean="0">
                <a:solidFill>
                  <a:srgbClr val="FF9900"/>
                </a:solidFill>
              </a:rPr>
              <a:t>Banyan</a:t>
            </a:r>
            <a:r>
              <a:rPr lang="en-US" b="0" smtClean="0"/>
              <a:t> - </a:t>
            </a:r>
            <a:r>
              <a:rPr lang="en-US" b="0" smtClean="0">
                <a:solidFill>
                  <a:srgbClr val="FF0000"/>
                </a:solidFill>
              </a:rPr>
              <a:t>Motorola</a:t>
            </a:r>
            <a:r>
              <a:rPr lang="en-US" b="0" smtClean="0"/>
              <a:t> – </a:t>
            </a:r>
            <a:r>
              <a:rPr lang="en-US" b="0" smtClean="0">
                <a:solidFill>
                  <a:srgbClr val="0070C0"/>
                </a:solidFill>
              </a:rPr>
              <a:t>Nokia</a:t>
            </a:r>
            <a:r>
              <a:rPr lang="en-US" b="0" smtClean="0"/>
              <a:t> - </a:t>
            </a:r>
            <a:r>
              <a:rPr lang="en-US" b="0" smtClean="0">
                <a:solidFill>
                  <a:srgbClr val="7030A0"/>
                </a:solidFill>
              </a:rPr>
              <a:t>Pacific Bell</a:t>
            </a:r>
            <a:r>
              <a:rPr lang="en-US" b="0" smtClean="0"/>
              <a:t> - Quest - </a:t>
            </a:r>
            <a:r>
              <a:rPr lang="en-US" b="0" smtClean="0">
                <a:solidFill>
                  <a:srgbClr val="00B050"/>
                </a:solidFill>
              </a:rPr>
              <a:t>America West </a:t>
            </a:r>
            <a:r>
              <a:rPr lang="en-US" b="0" smtClean="0"/>
              <a:t>– </a:t>
            </a:r>
            <a:r>
              <a:rPr lang="en-US" b="0" smtClean="0">
                <a:solidFill>
                  <a:srgbClr val="FF9900"/>
                </a:solidFill>
              </a:rPr>
              <a:t>Nynex</a:t>
            </a:r>
            <a:r>
              <a:rPr lang="en-US" b="0" smtClean="0"/>
              <a:t> – </a:t>
            </a:r>
            <a:r>
              <a:rPr lang="en-US" b="0" smtClean="0">
                <a:solidFill>
                  <a:srgbClr val="FF0000"/>
                </a:solidFill>
              </a:rPr>
              <a:t>AT&amp;T </a:t>
            </a:r>
            <a:r>
              <a:rPr lang="en-US" b="0" smtClean="0"/>
              <a:t>– </a:t>
            </a:r>
            <a:r>
              <a:rPr lang="en-US" b="0" smtClean="0">
                <a:solidFill>
                  <a:srgbClr val="0070C0"/>
                </a:solidFill>
              </a:rPr>
              <a:t>Silicon Graphics </a:t>
            </a:r>
            <a:r>
              <a:rPr lang="en-US" b="0" smtClean="0"/>
              <a:t>– </a:t>
            </a:r>
            <a:r>
              <a:rPr lang="en-US" b="0" smtClean="0">
                <a:solidFill>
                  <a:srgbClr val="7030A0"/>
                </a:solidFill>
              </a:rPr>
              <a:t>Sun</a:t>
            </a:r>
            <a:r>
              <a:rPr lang="en-US" b="0" smtClean="0"/>
              <a:t> – Ingres – </a:t>
            </a:r>
            <a:r>
              <a:rPr lang="en-US" b="0" smtClean="0">
                <a:solidFill>
                  <a:srgbClr val="00B050"/>
                </a:solidFill>
              </a:rPr>
              <a:t>Informix</a:t>
            </a:r>
            <a:r>
              <a:rPr lang="en-US" b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Understanding Market Segments</a:t>
            </a:r>
            <a:br>
              <a:rPr lang="en-US" smtClean="0"/>
            </a:br>
            <a:r>
              <a:rPr lang="en-US" sz="2400" i="1" smtClean="0">
                <a:solidFill>
                  <a:srgbClr val="0070C0"/>
                </a:solidFill>
              </a:rPr>
              <a:t>Think of the Dynamics of Presidential Elections!</a:t>
            </a:r>
            <a:endParaRPr lang="en-US" i="1" smtClean="0"/>
          </a:p>
        </p:txBody>
      </p:sp>
      <p:pic>
        <p:nvPicPr>
          <p:cNvPr id="1028" name="Picture 4" descr="http://www.digital-topo-maps.com/county-map/united-states-map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70000" y="1565275"/>
            <a:ext cx="7143750" cy="4314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Logic of Market Power</a:t>
            </a:r>
          </a:p>
        </p:txBody>
      </p:sp>
      <p:sp>
        <p:nvSpPr>
          <p:cNvPr id="97282" name="Content Placeholder 4"/>
          <p:cNvSpPr>
            <a:spLocks noGrp="1"/>
          </p:cNvSpPr>
          <p:nvPr>
            <p:ph idx="1"/>
          </p:nvPr>
        </p:nvSpPr>
        <p:spPr>
          <a:xfrm>
            <a:off x="762000" y="1198563"/>
            <a:ext cx="8010525" cy="4745037"/>
          </a:xfrm>
        </p:spPr>
        <p:txBody>
          <a:bodyPr/>
          <a:lstStyle/>
          <a:p>
            <a:r>
              <a:rPr lang="en-US" smtClean="0"/>
              <a:t>Markets are self-referencing communities</a:t>
            </a:r>
          </a:p>
          <a:p>
            <a:pPr lvl="1"/>
            <a:r>
              <a:rPr lang="en-US" smtClean="0"/>
              <a:t>People buy what their peers buy</a:t>
            </a:r>
          </a:p>
          <a:p>
            <a:pPr lvl="1"/>
            <a:r>
              <a:rPr lang="en-US" smtClean="0"/>
              <a:t>People are loyal to what their segment is loyal to</a:t>
            </a:r>
          </a:p>
          <a:p>
            <a:pPr lvl="1"/>
            <a:endParaRPr lang="en-US" smtClean="0"/>
          </a:p>
          <a:p>
            <a:r>
              <a:rPr lang="en-US" smtClean="0"/>
              <a:t>Clear winners are a must</a:t>
            </a:r>
          </a:p>
          <a:p>
            <a:pPr lvl="1"/>
            <a:r>
              <a:rPr lang="en-US" smtClean="0"/>
              <a:t>In the absence of a clear winner, people hesitate</a:t>
            </a:r>
          </a:p>
          <a:p>
            <a:pPr lvl="1"/>
            <a:r>
              <a:rPr lang="en-US" smtClean="0"/>
              <a:t>If the situation persists, the market fragments with no winner</a:t>
            </a:r>
          </a:p>
          <a:p>
            <a:pPr lvl="1"/>
            <a:endParaRPr lang="en-US" smtClean="0"/>
          </a:p>
          <a:p>
            <a:r>
              <a:rPr lang="en-US" smtClean="0"/>
              <a:t>Winning is contagious</a:t>
            </a:r>
          </a:p>
          <a:p>
            <a:pPr lvl="1"/>
            <a:r>
              <a:rPr lang="en-US" smtClean="0"/>
              <a:t>People in adjacent segments are influenced</a:t>
            </a:r>
          </a:p>
          <a:p>
            <a:pPr lvl="1"/>
            <a:r>
              <a:rPr lang="en-US" smtClean="0"/>
              <a:t>Partners want to get on the winning bandwagon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ChangeArrowheads="1"/>
          </p:cNvSpPr>
          <p:nvPr/>
        </p:nvSpPr>
        <p:spPr bwMode="auto">
          <a:xfrm>
            <a:off x="2667000" y="1455738"/>
            <a:ext cx="3733800" cy="418147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1.	Target Customer</a:t>
            </a:r>
          </a:p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2.	Compelling Reason to Buy</a:t>
            </a:r>
          </a:p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3.	Whole Product</a:t>
            </a:r>
          </a:p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4.	Partners and Allies</a:t>
            </a:r>
          </a:p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5.	Sales Channel</a:t>
            </a:r>
          </a:p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6.	Pricing</a:t>
            </a:r>
          </a:p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7.	Competition</a:t>
            </a:r>
          </a:p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8.	Positioning</a:t>
            </a:r>
          </a:p>
          <a:p>
            <a:pPr algn="ctr" eaLnBrk="0" hangingPunct="0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>
                <a:solidFill>
                  <a:schemeClr val="bg1"/>
                </a:solidFill>
              </a:rPr>
              <a:t>9.	Next Target</a:t>
            </a:r>
          </a:p>
        </p:txBody>
      </p:sp>
      <p:sp>
        <p:nvSpPr>
          <p:cNvPr id="98306" name="Rectangle 3"/>
          <p:cNvSpPr>
            <a:spLocks noChangeArrowheads="1"/>
          </p:cNvSpPr>
          <p:nvPr/>
        </p:nvSpPr>
        <p:spPr bwMode="auto">
          <a:xfrm>
            <a:off x="1131888" y="1487488"/>
            <a:ext cx="15081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 eaLnBrk="0" hangingPunct="0"/>
            <a:r>
              <a:rPr lang="en-US" sz="1700">
                <a:solidFill>
                  <a:srgbClr val="000000"/>
                </a:solidFill>
              </a:rPr>
              <a:t>Key sponsor</a:t>
            </a:r>
          </a:p>
        </p:txBody>
      </p:sp>
      <p:sp>
        <p:nvSpPr>
          <p:cNvPr id="98307" name="Rectangle 4"/>
          <p:cNvSpPr>
            <a:spLocks noChangeArrowheads="1"/>
          </p:cNvSpPr>
          <p:nvPr/>
        </p:nvSpPr>
        <p:spPr bwMode="auto">
          <a:xfrm>
            <a:off x="550863" y="2424113"/>
            <a:ext cx="208915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 eaLnBrk="0" hangingPunct="0"/>
            <a:r>
              <a:rPr lang="en-US" sz="1700">
                <a:solidFill>
                  <a:srgbClr val="000000"/>
                </a:solidFill>
              </a:rPr>
              <a:t>Complete solution</a:t>
            </a:r>
          </a:p>
        </p:txBody>
      </p:sp>
      <p:sp>
        <p:nvSpPr>
          <p:cNvPr id="98308" name="Rectangle 5"/>
          <p:cNvSpPr>
            <a:spLocks noChangeArrowheads="1"/>
          </p:cNvSpPr>
          <p:nvPr/>
        </p:nvSpPr>
        <p:spPr bwMode="auto">
          <a:xfrm>
            <a:off x="441325" y="3219450"/>
            <a:ext cx="219868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 eaLnBrk="0" hangingPunct="0"/>
            <a:r>
              <a:rPr lang="en-US" sz="1700">
                <a:solidFill>
                  <a:srgbClr val="000000"/>
                </a:solidFill>
              </a:rPr>
              <a:t>Function of whole</a:t>
            </a:r>
            <a:br>
              <a:rPr lang="en-US" sz="1700">
                <a:solidFill>
                  <a:srgbClr val="000000"/>
                </a:solidFill>
              </a:rPr>
            </a:br>
            <a:r>
              <a:rPr lang="en-US" sz="1700">
                <a:solidFill>
                  <a:srgbClr val="000000"/>
                </a:solidFill>
              </a:rPr>
              <a:t>product complexity</a:t>
            </a:r>
          </a:p>
        </p:txBody>
      </p:sp>
      <p:sp>
        <p:nvSpPr>
          <p:cNvPr id="98309" name="Rectangle 6"/>
          <p:cNvSpPr>
            <a:spLocks noChangeArrowheads="1"/>
          </p:cNvSpPr>
          <p:nvPr/>
        </p:nvSpPr>
        <p:spPr bwMode="auto">
          <a:xfrm>
            <a:off x="85725" y="4322763"/>
            <a:ext cx="2554288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 eaLnBrk="0" hangingPunct="0"/>
            <a:r>
              <a:rPr lang="en-US" sz="1700">
                <a:solidFill>
                  <a:srgbClr val="000000"/>
                </a:solidFill>
              </a:rPr>
              <a:t>Legitimate alternatives</a:t>
            </a:r>
          </a:p>
        </p:txBody>
      </p:sp>
      <p:sp>
        <p:nvSpPr>
          <p:cNvPr id="98310" name="Rectangle 7"/>
          <p:cNvSpPr>
            <a:spLocks noChangeArrowheads="1"/>
          </p:cNvSpPr>
          <p:nvPr/>
        </p:nvSpPr>
        <p:spPr bwMode="auto">
          <a:xfrm>
            <a:off x="234950" y="5226050"/>
            <a:ext cx="2405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 eaLnBrk="0" hangingPunct="0"/>
            <a:r>
              <a:rPr lang="en-US" sz="1700">
                <a:solidFill>
                  <a:srgbClr val="000000"/>
                </a:solidFill>
              </a:rPr>
              <a:t>Next growth segment</a:t>
            </a:r>
          </a:p>
        </p:txBody>
      </p:sp>
      <p:sp>
        <p:nvSpPr>
          <p:cNvPr id="98311" name="Rectangle 8"/>
          <p:cNvSpPr>
            <a:spLocks noChangeArrowheads="1"/>
          </p:cNvSpPr>
          <p:nvPr/>
        </p:nvSpPr>
        <p:spPr bwMode="auto">
          <a:xfrm>
            <a:off x="6403975" y="1939925"/>
            <a:ext cx="16049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</a:rPr>
              <a:t>Core problem</a:t>
            </a:r>
          </a:p>
        </p:txBody>
      </p:sp>
      <p:sp>
        <p:nvSpPr>
          <p:cNvPr id="98312" name="Rectangle 9"/>
          <p:cNvSpPr>
            <a:spLocks noChangeArrowheads="1"/>
          </p:cNvSpPr>
          <p:nvPr/>
        </p:nvSpPr>
        <p:spPr bwMode="auto">
          <a:xfrm>
            <a:off x="6403975" y="2798763"/>
            <a:ext cx="27273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</a:rPr>
              <a:t>Needed for whole product</a:t>
            </a:r>
          </a:p>
        </p:txBody>
      </p:sp>
      <p:sp>
        <p:nvSpPr>
          <p:cNvPr id="98313" name="Rectangle 10"/>
          <p:cNvSpPr>
            <a:spLocks noChangeArrowheads="1"/>
          </p:cNvSpPr>
          <p:nvPr/>
        </p:nvSpPr>
        <p:spPr bwMode="auto">
          <a:xfrm>
            <a:off x="6403975" y="3851275"/>
            <a:ext cx="27432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</a:rPr>
              <a:t>Value based</a:t>
            </a:r>
          </a:p>
        </p:txBody>
      </p:sp>
      <p:sp>
        <p:nvSpPr>
          <p:cNvPr id="98314" name="Rectangle 12"/>
          <p:cNvSpPr>
            <a:spLocks noChangeArrowheads="1"/>
          </p:cNvSpPr>
          <p:nvPr/>
        </p:nvSpPr>
        <p:spPr bwMode="auto">
          <a:xfrm>
            <a:off x="6403975" y="4792663"/>
            <a:ext cx="166370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700">
                <a:solidFill>
                  <a:srgbClr val="000000"/>
                </a:solidFill>
              </a:rPr>
              <a:t>Differentiation</a:t>
            </a:r>
          </a:p>
        </p:txBody>
      </p:sp>
      <p:sp>
        <p:nvSpPr>
          <p:cNvPr id="98315" name="Rectangle 13"/>
          <p:cNvSpPr>
            <a:spLocks noGrp="1" noChangeArrowheads="1"/>
          </p:cNvSpPr>
          <p:nvPr>
            <p:ph type="title"/>
          </p:nvPr>
        </p:nvSpPr>
        <p:spPr>
          <a:xfrm>
            <a:off x="490538" y="149225"/>
            <a:ext cx="8086725" cy="754063"/>
          </a:xfrm>
        </p:spPr>
        <p:txBody>
          <a:bodyPr lIns="92075" tIns="46038" rIns="92075" bIns="46038" anchor="ctr"/>
          <a:lstStyle/>
          <a:p>
            <a:r>
              <a:rPr lang="en-US" smtClean="0"/>
              <a:t>9-Point Market Strategy Framework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Capturing the Target Market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Target Market Initiatives</a:t>
            </a:r>
          </a:p>
        </p:txBody>
      </p:sp>
      <p:sp>
        <p:nvSpPr>
          <p:cNvPr id="99330" name="Content Placeholder 2"/>
          <p:cNvSpPr>
            <a:spLocks noGrp="1"/>
          </p:cNvSpPr>
          <p:nvPr>
            <p:ph idx="1"/>
          </p:nvPr>
        </p:nvSpPr>
        <p:spPr>
          <a:xfrm>
            <a:off x="762000" y="1195388"/>
            <a:ext cx="7688263" cy="4649787"/>
          </a:xfrm>
        </p:spPr>
        <p:txBody>
          <a:bodyPr/>
          <a:lstStyle/>
          <a:p>
            <a:r>
              <a:rPr lang="en-US" smtClean="0"/>
              <a:t>What are TMIs?</a:t>
            </a:r>
          </a:p>
          <a:p>
            <a:pPr lvl="1"/>
            <a:r>
              <a:rPr lang="en-US" smtClean="0"/>
              <a:t>Massive attacks on highly focused targets</a:t>
            </a:r>
          </a:p>
          <a:p>
            <a:pPr lvl="1"/>
            <a:r>
              <a:rPr lang="en-US" smtClean="0"/>
              <a:t>A separate playbook based on </a:t>
            </a:r>
            <a:r>
              <a:rPr lang="en-US" i="1" smtClean="0"/>
              <a:t>Crossing the Chasm </a:t>
            </a:r>
            <a:r>
              <a:rPr lang="en-US" smtClean="0"/>
              <a:t>and </a:t>
            </a:r>
            <a:r>
              <a:rPr lang="en-US" i="1" smtClean="0"/>
              <a:t>Inside the Tornado</a:t>
            </a:r>
          </a:p>
          <a:p>
            <a:pPr lvl="1"/>
            <a:r>
              <a:rPr lang="en-US" smtClean="0"/>
              <a:t>Taught by the Chasm Institute, facilitated by CI, The Chasm Group, and TCG Advisors</a:t>
            </a:r>
          </a:p>
          <a:p>
            <a:pPr lvl="1"/>
            <a:r>
              <a:rPr lang="en-US" smtClean="0"/>
              <a:t>Not covered in this material</a:t>
            </a:r>
          </a:p>
          <a:p>
            <a:pPr lvl="1"/>
            <a:endParaRPr lang="en-US" smtClean="0"/>
          </a:p>
          <a:p>
            <a:r>
              <a:rPr lang="en-US" smtClean="0"/>
              <a:t>Why invest in a TMI?</a:t>
            </a:r>
          </a:p>
          <a:p>
            <a:pPr lvl="1"/>
            <a:r>
              <a:rPr lang="en-US" smtClean="0"/>
              <a:t>Ensures early wins</a:t>
            </a:r>
          </a:p>
          <a:p>
            <a:pPr lvl="1"/>
            <a:r>
              <a:rPr lang="en-US" smtClean="0"/>
              <a:t>Dramatically accelerates initial adoption</a:t>
            </a:r>
          </a:p>
          <a:p>
            <a:pPr lvl="1"/>
            <a:r>
              <a:rPr lang="en-US" smtClean="0"/>
              <a:t>Jump-starts broader adoption from a position of power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Eight Great Reasons for a TMI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352550"/>
            <a:ext cx="7232650" cy="4343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000" smtClean="0">
                <a:solidFill>
                  <a:srgbClr val="0070C0"/>
                </a:solidFill>
              </a:rPr>
              <a:t>Gaining market adoption for a disruptive technology</a:t>
            </a:r>
            <a:endParaRPr lang="en-US" sz="2000" i="1" smtClean="0">
              <a:solidFill>
                <a:srgbClr val="0070C0"/>
              </a:solidFill>
            </a:endParaRPr>
          </a:p>
          <a:p>
            <a:pPr>
              <a:spcBef>
                <a:spcPts val="1800"/>
              </a:spcBef>
            </a:pPr>
            <a:r>
              <a:rPr lang="en-US" sz="2000" smtClean="0">
                <a:solidFill>
                  <a:srgbClr val="C00000"/>
                </a:solidFill>
              </a:rPr>
              <a:t>Penetrating a new geography</a:t>
            </a:r>
          </a:p>
          <a:p>
            <a:pPr>
              <a:spcBef>
                <a:spcPts val="1800"/>
              </a:spcBef>
            </a:pPr>
            <a:r>
              <a:rPr lang="en-US" sz="2000" smtClean="0">
                <a:solidFill>
                  <a:srgbClr val="00B050"/>
                </a:solidFill>
              </a:rPr>
              <a:t>Getting out from behind the market leader</a:t>
            </a:r>
          </a:p>
          <a:p>
            <a:pPr>
              <a:spcBef>
                <a:spcPts val="1800"/>
              </a:spcBef>
            </a:pPr>
            <a:r>
              <a:rPr lang="en-US" sz="2000" smtClean="0"/>
              <a:t>Anchoring a turnaround</a:t>
            </a:r>
          </a:p>
          <a:p>
            <a:pPr>
              <a:spcBef>
                <a:spcPts val="1800"/>
              </a:spcBef>
            </a:pPr>
            <a:r>
              <a:rPr lang="en-US" sz="2000" smtClean="0">
                <a:solidFill>
                  <a:srgbClr val="0070C0"/>
                </a:solidFill>
              </a:rPr>
              <a:t>Solving for the “stuck in neutral” problem</a:t>
            </a:r>
          </a:p>
          <a:p>
            <a:pPr>
              <a:spcBef>
                <a:spcPts val="1800"/>
              </a:spcBef>
            </a:pPr>
            <a:r>
              <a:rPr lang="en-US" sz="2000" smtClean="0">
                <a:solidFill>
                  <a:srgbClr val="C00000"/>
                </a:solidFill>
              </a:rPr>
              <a:t>Capitalizing on a great niche opportunity</a:t>
            </a:r>
          </a:p>
          <a:p>
            <a:pPr>
              <a:spcBef>
                <a:spcPts val="1800"/>
              </a:spcBef>
            </a:pPr>
            <a:r>
              <a:rPr lang="en-US" sz="2000" smtClean="0">
                <a:solidFill>
                  <a:srgbClr val="00B050"/>
                </a:solidFill>
              </a:rPr>
              <a:t>Exploiting the “granularity of growth”</a:t>
            </a:r>
          </a:p>
          <a:p>
            <a:pPr>
              <a:spcBef>
                <a:spcPts val="1800"/>
              </a:spcBef>
            </a:pPr>
            <a:r>
              <a:rPr lang="en-US" sz="2000" smtClean="0"/>
              <a:t>Capitalizing on a market in transition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Frameworks</a:t>
            </a:r>
          </a:p>
        </p:txBody>
      </p:sp>
      <p:sp>
        <p:nvSpPr>
          <p:cNvPr id="1013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1800" b="0" smtClean="0"/>
              <a:t>Target Market Initiatives are the core curriculum of The Chasm Institute (</a:t>
            </a:r>
            <a:r>
              <a:rPr lang="en-US" sz="1800" b="0" i="1" smtClean="0">
                <a:hlinkClick r:id="rId2"/>
              </a:rPr>
              <a:t>www.</a:t>
            </a:r>
            <a:r>
              <a:rPr lang="en-US" sz="1800" i="1" smtClean="0">
                <a:hlinkClick r:id="rId2"/>
              </a:rPr>
              <a:t>chasminstitute</a:t>
            </a:r>
            <a:r>
              <a:rPr lang="en-US" sz="1800" b="0" i="1" smtClean="0">
                <a:hlinkClick r:id="rId2"/>
              </a:rPr>
              <a:t>.com</a:t>
            </a:r>
            <a:r>
              <a:rPr lang="en-US" sz="1800" b="0" i="1" smtClean="0"/>
              <a:t>) </a:t>
            </a:r>
          </a:p>
          <a:p>
            <a:pPr marL="0" indent="0">
              <a:buFontTx/>
              <a:buNone/>
            </a:pPr>
            <a:endParaRPr lang="en-US" sz="1800" b="0" i="1" smtClean="0"/>
          </a:p>
          <a:p>
            <a:pPr marL="0" indent="0">
              <a:buFontTx/>
              <a:buNone/>
            </a:pPr>
            <a:r>
              <a:rPr lang="en-US" sz="1800" b="0" smtClean="0"/>
              <a:t>There are currently over 300 slides in library illustrating frameworks that pertain to this topic.</a:t>
            </a:r>
          </a:p>
          <a:p>
            <a:pPr marL="0" indent="0">
              <a:buFontTx/>
              <a:buNone/>
            </a:pPr>
            <a:endParaRPr lang="en-US" sz="1800" b="0" smtClean="0"/>
          </a:p>
          <a:p>
            <a:pPr marL="0" indent="0">
              <a:buFontTx/>
              <a:buNone/>
            </a:pPr>
            <a:r>
              <a:rPr lang="en-US" sz="1800" b="0" smtClean="0"/>
              <a:t>Please contact them for further information.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4"/>
          <p:cNvSpPr>
            <a:spLocks noGrp="1"/>
          </p:cNvSpPr>
          <p:nvPr>
            <p:ph type="title"/>
          </p:nvPr>
        </p:nvSpPr>
        <p:spPr>
          <a:xfrm>
            <a:off x="595313" y="2332038"/>
            <a:ext cx="8029575" cy="990600"/>
          </a:xfrm>
        </p:spPr>
        <p:txBody>
          <a:bodyPr/>
          <a:lstStyle/>
          <a:p>
            <a:pPr algn="ctr"/>
            <a:r>
              <a:rPr lang="en-US" sz="3600" smtClean="0"/>
              <a:t>Offer Power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rgbClr val="0070C0"/>
                </a:solidFill>
              </a:rPr>
              <a:t/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>Allocating Resources Asymmetrically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Offer Power Diagnostic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49300" y="1155700"/>
            <a:ext cx="8010525" cy="5121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b="0" smtClean="0"/>
              <a:t>Is this offer a proven hit, a potential hit (escape velocity candidate), or more of a product-line filler?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This establishes the basis for the type of  innovation investment (see following)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For  proven hits, have we neutralized our reference competitors’ innovations sufficiently to keep them in our competitive set?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This is all about getting to “good enough” fast enough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For escape velocity initiatives, is this offer sufficiently differentiated to gain escape velocity from its competitive set?  What can we do to amplify its differentiation further?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This is all about being beyond compare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For product line fillers, have we optimized these to the maximum for gains in resource utilization and cost reduction?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This is all about spending the minimum to fill a space in a product line</a:t>
            </a:r>
          </a:p>
          <a:p>
            <a:pPr>
              <a:spcBef>
                <a:spcPts val="600"/>
              </a:spcBef>
            </a:pPr>
            <a:r>
              <a:rPr lang="en-US" sz="1800" b="0" smtClean="0"/>
              <a:t>Where are we wasting resources chasing a competitor’s tail, going beyond good enough but falling short of beyond compare?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This is where established enterprises waste the preponderance of their innovation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8"/>
          <p:cNvSpPr>
            <a:spLocks noGrp="1" noChangeArrowheads="1"/>
          </p:cNvSpPr>
          <p:nvPr>
            <p:ph type="title"/>
          </p:nvPr>
        </p:nvSpPr>
        <p:spPr>
          <a:xfrm>
            <a:off x="419100" y="234950"/>
            <a:ext cx="8448675" cy="990600"/>
          </a:xfrm>
        </p:spPr>
        <p:txBody>
          <a:bodyPr/>
          <a:lstStyle/>
          <a:p>
            <a:r>
              <a:rPr lang="en-US" smtClean="0"/>
              <a:t>Offer Power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Getting a Return from Innovation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912938" y="1585913"/>
            <a:ext cx="2249487" cy="1274762"/>
            <a:chOff x="1278" y="613"/>
            <a:chExt cx="1417" cy="803"/>
          </a:xfrm>
        </p:grpSpPr>
        <p:sp>
          <p:nvSpPr>
            <p:cNvPr id="104463" name="Text Box 10"/>
            <p:cNvSpPr txBox="1">
              <a:spLocks noChangeArrowheads="1"/>
            </p:cNvSpPr>
            <p:nvPr/>
          </p:nvSpPr>
          <p:spPr bwMode="auto">
            <a:xfrm>
              <a:off x="1278" y="613"/>
              <a:ext cx="1417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/>
                <a:t>Differentiation</a:t>
              </a:r>
            </a:p>
          </p:txBody>
        </p:sp>
        <p:sp>
          <p:nvSpPr>
            <p:cNvPr id="104464" name="Line 11"/>
            <p:cNvSpPr>
              <a:spLocks noChangeShapeType="1"/>
            </p:cNvSpPr>
            <p:nvPr/>
          </p:nvSpPr>
          <p:spPr bwMode="auto">
            <a:xfrm flipH="1" flipV="1">
              <a:off x="1992" y="936"/>
              <a:ext cx="51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18025" y="1585913"/>
            <a:ext cx="2198688" cy="1322387"/>
            <a:chOff x="2919" y="613"/>
            <a:chExt cx="1385" cy="833"/>
          </a:xfrm>
        </p:grpSpPr>
        <p:sp>
          <p:nvSpPr>
            <p:cNvPr id="104461" name="Text Box 13"/>
            <p:cNvSpPr txBox="1">
              <a:spLocks noChangeArrowheads="1"/>
            </p:cNvSpPr>
            <p:nvPr/>
          </p:nvSpPr>
          <p:spPr bwMode="auto">
            <a:xfrm>
              <a:off x="2919" y="613"/>
              <a:ext cx="1385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/>
                <a:t>Neutralization</a:t>
              </a:r>
            </a:p>
          </p:txBody>
        </p:sp>
        <p:sp>
          <p:nvSpPr>
            <p:cNvPr id="104462" name="Line 14"/>
            <p:cNvSpPr>
              <a:spLocks noChangeShapeType="1"/>
            </p:cNvSpPr>
            <p:nvPr/>
          </p:nvSpPr>
          <p:spPr bwMode="auto">
            <a:xfrm flipV="1">
              <a:off x="3060" y="936"/>
              <a:ext cx="360" cy="5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341938" y="3424238"/>
            <a:ext cx="3213100" cy="461962"/>
            <a:chOff x="3438" y="1771"/>
            <a:chExt cx="2024" cy="291"/>
          </a:xfrm>
        </p:grpSpPr>
        <p:sp>
          <p:nvSpPr>
            <p:cNvPr id="104459" name="Text Box 16"/>
            <p:cNvSpPr txBox="1">
              <a:spLocks noChangeArrowheads="1"/>
            </p:cNvSpPr>
            <p:nvPr/>
          </p:nvSpPr>
          <p:spPr bwMode="auto">
            <a:xfrm>
              <a:off x="4226" y="1771"/>
              <a:ext cx="1236" cy="29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/>
                <a:t>Productivity</a:t>
              </a:r>
            </a:p>
          </p:txBody>
        </p:sp>
        <p:sp>
          <p:nvSpPr>
            <p:cNvPr id="104460" name="Line 17"/>
            <p:cNvSpPr>
              <a:spLocks noChangeShapeType="1"/>
            </p:cNvSpPr>
            <p:nvPr/>
          </p:nvSpPr>
          <p:spPr bwMode="auto">
            <a:xfrm flipV="1">
              <a:off x="3438" y="1914"/>
              <a:ext cx="636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04453" name="Group 18"/>
          <p:cNvGrpSpPr>
            <a:grpSpLocks/>
          </p:cNvGrpSpPr>
          <p:nvPr/>
        </p:nvGrpSpPr>
        <p:grpSpPr bwMode="auto">
          <a:xfrm>
            <a:off x="2974975" y="2452688"/>
            <a:ext cx="2784475" cy="2862262"/>
            <a:chOff x="1947" y="1159"/>
            <a:chExt cx="1754" cy="1803"/>
          </a:xfrm>
        </p:grpSpPr>
        <p:sp>
          <p:nvSpPr>
            <p:cNvPr id="104455" name="Freeform 19"/>
            <p:cNvSpPr>
              <a:spLocks/>
            </p:cNvSpPr>
            <p:nvPr/>
          </p:nvSpPr>
          <p:spPr bwMode="auto">
            <a:xfrm>
              <a:off x="2856" y="1159"/>
              <a:ext cx="526" cy="737"/>
            </a:xfrm>
            <a:custGeom>
              <a:avLst/>
              <a:gdLst>
                <a:gd name="T0" fmla="*/ 2147483647 w 99"/>
                <a:gd name="T1" fmla="*/ 2147483647 h 139"/>
                <a:gd name="T2" fmla="*/ 0 w 99"/>
                <a:gd name="T3" fmla="*/ 0 h 139"/>
                <a:gd name="T4" fmla="*/ 0 w 99"/>
                <a:gd name="T5" fmla="*/ 2147483647 h 139"/>
                <a:gd name="T6" fmla="*/ 2147483647 w 99"/>
                <a:gd name="T7" fmla="*/ 2147483647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139"/>
                <a:gd name="T14" fmla="*/ 99 w 99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139">
                  <a:moveTo>
                    <a:pt x="99" y="42"/>
                  </a:moveTo>
                  <a:cubicBezTo>
                    <a:pt x="73" y="15"/>
                    <a:pt x="37" y="0"/>
                    <a:pt x="0" y="0"/>
                  </a:cubicBezTo>
                  <a:lnTo>
                    <a:pt x="0" y="139"/>
                  </a:lnTo>
                  <a:lnTo>
                    <a:pt x="99" y="42"/>
                  </a:lnTo>
                  <a:close/>
                </a:path>
              </a:pathLst>
            </a:custGeom>
            <a:solidFill>
              <a:srgbClr val="CC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56" name="Freeform 20"/>
            <p:cNvSpPr>
              <a:spLocks/>
            </p:cNvSpPr>
            <p:nvPr/>
          </p:nvSpPr>
          <p:spPr bwMode="auto">
            <a:xfrm>
              <a:off x="2962" y="1509"/>
              <a:ext cx="739" cy="753"/>
            </a:xfrm>
            <a:custGeom>
              <a:avLst/>
              <a:gdLst>
                <a:gd name="T0" fmla="*/ 2147483647 w 139"/>
                <a:gd name="T1" fmla="*/ 2147483647 h 142"/>
                <a:gd name="T2" fmla="*/ 2147483647 w 139"/>
                <a:gd name="T3" fmla="*/ 2147483647 h 142"/>
                <a:gd name="T4" fmla="*/ 2147483647 w 139"/>
                <a:gd name="T5" fmla="*/ 0 h 142"/>
                <a:gd name="T6" fmla="*/ 0 w 139"/>
                <a:gd name="T7" fmla="*/ 2147483647 h 142"/>
                <a:gd name="T8" fmla="*/ 2147483647 w 139"/>
                <a:gd name="T9" fmla="*/ 2147483647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"/>
                <a:gd name="T16" fmla="*/ 0 h 142"/>
                <a:gd name="T17" fmla="*/ 139 w 139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" h="142">
                  <a:moveTo>
                    <a:pt x="131" y="142"/>
                  </a:moveTo>
                  <a:cubicBezTo>
                    <a:pt x="136" y="127"/>
                    <a:pt x="139" y="112"/>
                    <a:pt x="139" y="97"/>
                  </a:cubicBezTo>
                  <a:cubicBezTo>
                    <a:pt x="139" y="60"/>
                    <a:pt x="124" y="26"/>
                    <a:pt x="99" y="0"/>
                  </a:cubicBezTo>
                  <a:lnTo>
                    <a:pt x="0" y="97"/>
                  </a:lnTo>
                  <a:lnTo>
                    <a:pt x="131" y="142"/>
                  </a:lnTo>
                  <a:close/>
                </a:path>
              </a:pathLst>
            </a:custGeom>
            <a:solidFill>
              <a:srgbClr val="E8C014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57" name="Freeform 21"/>
            <p:cNvSpPr>
              <a:spLocks/>
            </p:cNvSpPr>
            <p:nvPr/>
          </p:nvSpPr>
          <p:spPr bwMode="auto">
            <a:xfrm>
              <a:off x="1947" y="1710"/>
              <a:ext cx="1435" cy="1252"/>
            </a:xfrm>
            <a:custGeom>
              <a:avLst/>
              <a:gdLst>
                <a:gd name="T0" fmla="*/ 2147483647 w 270"/>
                <a:gd name="T1" fmla="*/ 0 h 236"/>
                <a:gd name="T2" fmla="*/ 0 w 270"/>
                <a:gd name="T3" fmla="*/ 2147483647 h 236"/>
                <a:gd name="T4" fmla="*/ 2147483647 w 270"/>
                <a:gd name="T5" fmla="*/ 2147483647 h 236"/>
                <a:gd name="T6" fmla="*/ 2147483647 w 270"/>
                <a:gd name="T7" fmla="*/ 2147483647 h 236"/>
                <a:gd name="T8" fmla="*/ 2147483647 w 270"/>
                <a:gd name="T9" fmla="*/ 2147483647 h 236"/>
                <a:gd name="T10" fmla="*/ 2147483647 w 270"/>
                <a:gd name="T11" fmla="*/ 0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0"/>
                <a:gd name="T19" fmla="*/ 0 h 236"/>
                <a:gd name="T20" fmla="*/ 270 w 270"/>
                <a:gd name="T21" fmla="*/ 236 h 2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0" h="236">
                  <a:moveTo>
                    <a:pt x="39" y="0"/>
                  </a:moveTo>
                  <a:cubicBezTo>
                    <a:pt x="14" y="26"/>
                    <a:pt x="0" y="60"/>
                    <a:pt x="0" y="96"/>
                  </a:cubicBezTo>
                  <a:cubicBezTo>
                    <a:pt x="0" y="173"/>
                    <a:pt x="62" y="236"/>
                    <a:pt x="139" y="236"/>
                  </a:cubicBezTo>
                  <a:cubicBezTo>
                    <a:pt x="198" y="235"/>
                    <a:pt x="251" y="198"/>
                    <a:pt x="270" y="142"/>
                  </a:cubicBezTo>
                  <a:lnTo>
                    <a:pt x="139" y="97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9A714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58" name="Freeform 22"/>
            <p:cNvSpPr>
              <a:spLocks/>
            </p:cNvSpPr>
            <p:nvPr/>
          </p:nvSpPr>
          <p:spPr bwMode="auto">
            <a:xfrm>
              <a:off x="2176" y="1159"/>
              <a:ext cx="531" cy="737"/>
            </a:xfrm>
            <a:custGeom>
              <a:avLst/>
              <a:gdLst>
                <a:gd name="T0" fmla="*/ 2147483647 w 100"/>
                <a:gd name="T1" fmla="*/ 0 h 139"/>
                <a:gd name="T2" fmla="*/ 0 w 100"/>
                <a:gd name="T3" fmla="*/ 2147483647 h 139"/>
                <a:gd name="T4" fmla="*/ 2147483647 w 100"/>
                <a:gd name="T5" fmla="*/ 2147483647 h 139"/>
                <a:gd name="T6" fmla="*/ 2147483647 w 100"/>
                <a:gd name="T7" fmla="*/ 0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139"/>
                <a:gd name="T14" fmla="*/ 100 w 100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139">
                  <a:moveTo>
                    <a:pt x="99" y="0"/>
                  </a:moveTo>
                  <a:cubicBezTo>
                    <a:pt x="62" y="0"/>
                    <a:pt x="26" y="15"/>
                    <a:pt x="0" y="42"/>
                  </a:cubicBezTo>
                  <a:lnTo>
                    <a:pt x="100" y="139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648ED8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54" name="Freeform 24"/>
          <p:cNvSpPr>
            <a:spLocks/>
          </p:cNvSpPr>
          <p:nvPr/>
        </p:nvSpPr>
        <p:spPr bwMode="auto">
          <a:xfrm rot="-2674289">
            <a:off x="3005138" y="3452813"/>
            <a:ext cx="842962" cy="1169987"/>
          </a:xfrm>
          <a:custGeom>
            <a:avLst/>
            <a:gdLst>
              <a:gd name="T0" fmla="*/ 2147483647 w 100"/>
              <a:gd name="T1" fmla="*/ 0 h 139"/>
              <a:gd name="T2" fmla="*/ 0 w 100"/>
              <a:gd name="T3" fmla="*/ 2147483647 h 139"/>
              <a:gd name="T4" fmla="*/ 2147483647 w 100"/>
              <a:gd name="T5" fmla="*/ 2147483647 h 139"/>
              <a:gd name="T6" fmla="*/ 2147483647 w 100"/>
              <a:gd name="T7" fmla="*/ 0 h 139"/>
              <a:gd name="T8" fmla="*/ 0 60000 65536"/>
              <a:gd name="T9" fmla="*/ 0 60000 65536"/>
              <a:gd name="T10" fmla="*/ 0 60000 65536"/>
              <a:gd name="T11" fmla="*/ 0 60000 65536"/>
              <a:gd name="T12" fmla="*/ 0 w 100"/>
              <a:gd name="T13" fmla="*/ 0 h 139"/>
              <a:gd name="T14" fmla="*/ 100 w 100"/>
              <a:gd name="T15" fmla="*/ 139 h 1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" h="139">
                <a:moveTo>
                  <a:pt x="99" y="0"/>
                </a:moveTo>
                <a:cubicBezTo>
                  <a:pt x="62" y="0"/>
                  <a:pt x="26" y="15"/>
                  <a:pt x="0" y="42"/>
                </a:cubicBezTo>
                <a:lnTo>
                  <a:pt x="100" y="139"/>
                </a:lnTo>
                <a:lnTo>
                  <a:pt x="99" y="0"/>
                </a:lnTo>
                <a:close/>
              </a:path>
            </a:pathLst>
          </a:custGeom>
          <a:solidFill>
            <a:srgbClr val="99FF99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Offer Power for Escape Velocity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Three Mandates to Execute in Parallel</a:t>
            </a:r>
            <a:endParaRPr lang="en-US" smtClean="0"/>
          </a:p>
        </p:txBody>
      </p:sp>
      <p:sp>
        <p:nvSpPr>
          <p:cNvPr id="24580" name="TextBox 20"/>
          <p:cNvSpPr txBox="1">
            <a:spLocks noChangeArrowheads="1"/>
          </p:cNvSpPr>
          <p:nvPr/>
        </p:nvSpPr>
        <p:spPr bwMode="auto">
          <a:xfrm>
            <a:off x="3033713" y="4640263"/>
            <a:ext cx="4014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Reduce the drag of legacy</a:t>
            </a:r>
          </a:p>
        </p:txBody>
      </p:sp>
      <p:sp>
        <p:nvSpPr>
          <p:cNvPr id="24581" name="TextBox 21"/>
          <p:cNvSpPr txBox="1">
            <a:spLocks noChangeArrowheads="1"/>
          </p:cNvSpPr>
          <p:nvPr/>
        </p:nvSpPr>
        <p:spPr bwMode="auto">
          <a:xfrm>
            <a:off x="3033713" y="3492500"/>
            <a:ext cx="4454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Catch up to your competition</a:t>
            </a:r>
          </a:p>
        </p:txBody>
      </p:sp>
      <p:sp>
        <p:nvSpPr>
          <p:cNvPr id="24582" name="TextBox 22"/>
          <p:cNvSpPr txBox="1">
            <a:spLocks noChangeArrowheads="1"/>
          </p:cNvSpPr>
          <p:nvPr/>
        </p:nvSpPr>
        <p:spPr bwMode="auto">
          <a:xfrm>
            <a:off x="3033713" y="2344738"/>
            <a:ext cx="53324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Separate from your competitive set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192213" y="2152650"/>
            <a:ext cx="1458912" cy="844550"/>
            <a:chOff x="1192194" y="2152888"/>
            <a:chExt cx="1458409" cy="844952"/>
          </a:xfrm>
        </p:grpSpPr>
        <p:sp>
          <p:nvSpPr>
            <p:cNvPr id="106508" name="Pentagon 14"/>
            <p:cNvSpPr>
              <a:spLocks noChangeArrowheads="1"/>
            </p:cNvSpPr>
            <p:nvPr/>
          </p:nvSpPr>
          <p:spPr bwMode="auto">
            <a:xfrm>
              <a:off x="1203767" y="2152888"/>
              <a:ext cx="1446836" cy="844952"/>
            </a:xfrm>
            <a:prstGeom prst="homePlate">
              <a:avLst>
                <a:gd name="adj" fmla="val 49998"/>
              </a:avLst>
            </a:prstGeom>
            <a:solidFill>
              <a:srgbClr val="0070C0"/>
            </a:solidFill>
            <a:ln w="38100" algn="ctr">
              <a:solidFill>
                <a:schemeClr val="accent2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06509" name="TextBox 18"/>
            <p:cNvSpPr txBox="1">
              <a:spLocks noChangeArrowheads="1"/>
            </p:cNvSpPr>
            <p:nvPr/>
          </p:nvSpPr>
          <p:spPr bwMode="auto">
            <a:xfrm>
              <a:off x="1192194" y="2419109"/>
              <a:ext cx="13837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FFFF00"/>
                  </a:solidFill>
                </a:rPr>
                <a:t>Differentiate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203325" y="3300413"/>
            <a:ext cx="1447800" cy="844550"/>
            <a:chOff x="1203767" y="3300714"/>
            <a:chExt cx="1446836" cy="844952"/>
          </a:xfrm>
        </p:grpSpPr>
        <p:sp>
          <p:nvSpPr>
            <p:cNvPr id="16" name="Pentagon 15"/>
            <p:cNvSpPr/>
            <p:nvPr/>
          </p:nvSpPr>
          <p:spPr bwMode="auto">
            <a:xfrm>
              <a:off x="1203767" y="3300714"/>
              <a:ext cx="1446836" cy="844952"/>
            </a:xfrm>
            <a:prstGeom prst="homePlate">
              <a:avLst/>
            </a:prstGeom>
            <a:solidFill>
              <a:schemeClr val="accent1"/>
            </a:solidFill>
            <a:ln w="38100" algn="ctr">
              <a:solidFill>
                <a:schemeClr val="accent6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07" name="TextBox 19"/>
            <p:cNvSpPr txBox="1">
              <a:spLocks noChangeArrowheads="1"/>
            </p:cNvSpPr>
            <p:nvPr/>
          </p:nvSpPr>
          <p:spPr bwMode="auto">
            <a:xfrm>
              <a:off x="1226919" y="3543783"/>
              <a:ext cx="1165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FFFF00"/>
                  </a:solidFill>
                </a:rPr>
                <a:t>Neutralize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203325" y="4448175"/>
            <a:ext cx="1447800" cy="844550"/>
            <a:chOff x="1203767" y="4448537"/>
            <a:chExt cx="1446836" cy="844952"/>
          </a:xfrm>
        </p:grpSpPr>
        <p:sp>
          <p:nvSpPr>
            <p:cNvPr id="17" name="Pentagon 16"/>
            <p:cNvSpPr/>
            <p:nvPr/>
          </p:nvSpPr>
          <p:spPr bwMode="auto">
            <a:xfrm>
              <a:off x="1203767" y="4448537"/>
              <a:ext cx="1446836" cy="844952"/>
            </a:xfrm>
            <a:prstGeom prst="homePlate">
              <a:avLst/>
            </a:prstGeom>
            <a:solidFill>
              <a:schemeClr val="accent6"/>
            </a:solidFill>
            <a:ln w="38100" algn="ctr">
              <a:solidFill>
                <a:srgbClr val="C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05" name="TextBox 20"/>
            <p:cNvSpPr txBox="1">
              <a:spLocks noChangeArrowheads="1"/>
            </p:cNvSpPr>
            <p:nvPr/>
          </p:nvSpPr>
          <p:spPr bwMode="auto">
            <a:xfrm>
              <a:off x="1307944" y="4703180"/>
              <a:ext cx="105349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accent1"/>
                  </a:solidFill>
                </a:rPr>
                <a:t>Optimize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  <p:bldP spid="245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Mistake We Keep Making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66775" y="974725"/>
            <a:ext cx="8010525" cy="4697413"/>
          </a:xfrm>
        </p:spPr>
        <p:txBody>
          <a:bodyPr/>
          <a:lstStyle/>
          <a:p>
            <a:r>
              <a:rPr lang="en-US" sz="2000" smtClean="0"/>
              <a:t>We focus on performance, not on power</a:t>
            </a:r>
          </a:p>
          <a:p>
            <a:pPr lvl="1"/>
            <a:r>
              <a:rPr lang="en-US" sz="1800" smtClean="0"/>
              <a:t>Performance Is critical to success, and we are good at managing it</a:t>
            </a:r>
          </a:p>
          <a:p>
            <a:pPr lvl="1"/>
            <a:r>
              <a:rPr lang="en-US" sz="1800" smtClean="0"/>
              <a:t>Power fuels performance; without it there is no performance</a:t>
            </a:r>
          </a:p>
          <a:p>
            <a:pPr lvl="1"/>
            <a:r>
              <a:rPr lang="en-US" sz="1800" smtClean="0"/>
              <a:t>So we must continually renew power if we are to perform long term</a:t>
            </a:r>
          </a:p>
          <a:p>
            <a:pPr lvl="1">
              <a:buFontTx/>
              <a:buNone/>
            </a:pPr>
            <a:endParaRPr lang="en-US" sz="1800" smtClean="0"/>
          </a:p>
          <a:p>
            <a:r>
              <a:rPr lang="en-US" sz="2000" smtClean="0"/>
              <a:t>But we do not know how to manage power consciously</a:t>
            </a:r>
          </a:p>
          <a:p>
            <a:pPr lvl="1"/>
            <a:r>
              <a:rPr lang="en-US" sz="1800" smtClean="0"/>
              <a:t>We recognize power when we see it</a:t>
            </a:r>
          </a:p>
          <a:p>
            <a:pPr lvl="1"/>
            <a:r>
              <a:rPr lang="en-US" sz="1800" smtClean="0"/>
              <a:t>But we lack the frameworks and metrics to go out and acquire it</a:t>
            </a:r>
          </a:p>
          <a:p>
            <a:pPr lvl="1"/>
            <a:r>
              <a:rPr lang="en-US" sz="1800" smtClean="0"/>
              <a:t>And our systems do not hold us accountable for doing so</a:t>
            </a:r>
          </a:p>
          <a:p>
            <a:pPr lvl="1">
              <a:buFontTx/>
              <a:buNone/>
            </a:pPr>
            <a:endParaRPr lang="en-US" sz="1800" smtClean="0"/>
          </a:p>
          <a:p>
            <a:r>
              <a:rPr lang="en-US" sz="2000" smtClean="0"/>
              <a:t>So instead we manage performance more intensely</a:t>
            </a:r>
            <a:endParaRPr lang="en-US" sz="1800" smtClean="0"/>
          </a:p>
          <a:p>
            <a:pPr lvl="1"/>
            <a:r>
              <a:rPr lang="en-US" sz="1800" smtClean="0"/>
              <a:t>Which, of course, consumes even more power</a:t>
            </a:r>
          </a:p>
          <a:p>
            <a:pPr lvl="1"/>
            <a:r>
              <a:rPr lang="en-US" sz="1800" smtClean="0"/>
              <a:t>Making us even more anxious as performance gets harder to create</a:t>
            </a:r>
          </a:p>
          <a:p>
            <a:pPr lvl="1"/>
            <a:r>
              <a:rPr lang="en-US" sz="1800" smtClean="0"/>
              <a:t>Making our focus on performance even more intense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320925" y="5821363"/>
            <a:ext cx="4548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Beware the performance trap!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Oval 5"/>
          <p:cNvSpPr>
            <a:spLocks noChangeArrowheads="1"/>
          </p:cNvSpPr>
          <p:nvPr/>
        </p:nvSpPr>
        <p:spPr bwMode="auto">
          <a:xfrm>
            <a:off x="1327150" y="1828800"/>
            <a:ext cx="4005263" cy="3919538"/>
          </a:xfrm>
          <a:prstGeom prst="ellipse">
            <a:avLst/>
          </a:prstGeom>
          <a:solidFill>
            <a:srgbClr val="FAFD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grpSp>
        <p:nvGrpSpPr>
          <p:cNvPr id="108546" name="Group 7"/>
          <p:cNvGrpSpPr>
            <a:grpSpLocks/>
          </p:cNvGrpSpPr>
          <p:nvPr/>
        </p:nvGrpSpPr>
        <p:grpSpPr bwMode="auto">
          <a:xfrm>
            <a:off x="1778000" y="3559175"/>
            <a:ext cx="1438275" cy="692150"/>
            <a:chOff x="1016" y="2525"/>
            <a:chExt cx="906" cy="436"/>
          </a:xfrm>
        </p:grpSpPr>
        <p:sp>
          <p:nvSpPr>
            <p:cNvPr id="108564" name="Text Box 8"/>
            <p:cNvSpPr txBox="1">
              <a:spLocks noChangeArrowheads="1"/>
            </p:cNvSpPr>
            <p:nvPr/>
          </p:nvSpPr>
          <p:spPr bwMode="auto">
            <a:xfrm>
              <a:off x="1016" y="2749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Competitor 2</a:t>
              </a:r>
            </a:p>
          </p:txBody>
        </p:sp>
        <p:sp>
          <p:nvSpPr>
            <p:cNvPr id="108565" name="Text Box 9"/>
            <p:cNvSpPr txBox="1">
              <a:spLocks noChangeArrowheads="1"/>
            </p:cNvSpPr>
            <p:nvPr/>
          </p:nvSpPr>
          <p:spPr bwMode="auto">
            <a:xfrm>
              <a:off x="1355" y="2525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0"/>
                <a:t>*</a:t>
              </a:r>
            </a:p>
          </p:txBody>
        </p:sp>
      </p:grpSp>
      <p:grpSp>
        <p:nvGrpSpPr>
          <p:cNvPr id="108547" name="Group 10"/>
          <p:cNvGrpSpPr>
            <a:grpSpLocks/>
          </p:cNvGrpSpPr>
          <p:nvPr/>
        </p:nvGrpSpPr>
        <p:grpSpPr bwMode="auto">
          <a:xfrm>
            <a:off x="1871663" y="2552700"/>
            <a:ext cx="1438275" cy="690563"/>
            <a:chOff x="1752" y="1214"/>
            <a:chExt cx="906" cy="435"/>
          </a:xfrm>
        </p:grpSpPr>
        <p:sp>
          <p:nvSpPr>
            <p:cNvPr id="108562" name="Text Box 11"/>
            <p:cNvSpPr txBox="1">
              <a:spLocks noChangeArrowheads="1"/>
            </p:cNvSpPr>
            <p:nvPr/>
          </p:nvSpPr>
          <p:spPr bwMode="auto">
            <a:xfrm>
              <a:off x="1752" y="1437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Competitor 1</a:t>
              </a:r>
            </a:p>
          </p:txBody>
        </p:sp>
        <p:sp>
          <p:nvSpPr>
            <p:cNvPr id="108563" name="Text Box 12"/>
            <p:cNvSpPr txBox="1">
              <a:spLocks noChangeArrowheads="1"/>
            </p:cNvSpPr>
            <p:nvPr/>
          </p:nvSpPr>
          <p:spPr bwMode="auto">
            <a:xfrm>
              <a:off x="2091" y="1214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0"/>
                <a:t>*</a:t>
              </a:r>
            </a:p>
          </p:txBody>
        </p:sp>
      </p:grpSp>
      <p:grpSp>
        <p:nvGrpSpPr>
          <p:cNvPr id="108548" name="Group 13"/>
          <p:cNvGrpSpPr>
            <a:grpSpLocks/>
          </p:cNvGrpSpPr>
          <p:nvPr/>
        </p:nvGrpSpPr>
        <p:grpSpPr bwMode="auto">
          <a:xfrm>
            <a:off x="3308350" y="3965575"/>
            <a:ext cx="1438275" cy="684213"/>
            <a:chOff x="2109" y="1867"/>
            <a:chExt cx="906" cy="431"/>
          </a:xfrm>
        </p:grpSpPr>
        <p:sp>
          <p:nvSpPr>
            <p:cNvPr id="108560" name="Text Box 14"/>
            <p:cNvSpPr txBox="1">
              <a:spLocks noChangeArrowheads="1"/>
            </p:cNvSpPr>
            <p:nvPr/>
          </p:nvSpPr>
          <p:spPr bwMode="auto">
            <a:xfrm>
              <a:off x="2109" y="2086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Competitor 3</a:t>
              </a:r>
            </a:p>
          </p:txBody>
        </p:sp>
        <p:sp>
          <p:nvSpPr>
            <p:cNvPr id="108561" name="Text Box 15"/>
            <p:cNvSpPr txBox="1">
              <a:spLocks noChangeArrowheads="1"/>
            </p:cNvSpPr>
            <p:nvPr/>
          </p:nvSpPr>
          <p:spPr bwMode="auto">
            <a:xfrm>
              <a:off x="2448" y="1867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0"/>
                <a:t>*</a:t>
              </a:r>
            </a:p>
          </p:txBody>
        </p:sp>
      </p:grpSp>
      <p:sp>
        <p:nvSpPr>
          <p:cNvPr id="108549" name="Text Box 17"/>
          <p:cNvSpPr txBox="1">
            <a:spLocks noChangeArrowheads="1"/>
          </p:cNvSpPr>
          <p:nvPr/>
        </p:nvSpPr>
        <p:spPr bwMode="auto">
          <a:xfrm>
            <a:off x="3446463" y="3240088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70C0"/>
                </a:solidFill>
              </a:rPr>
              <a:t>YOU</a:t>
            </a:r>
          </a:p>
        </p:txBody>
      </p:sp>
      <p:sp>
        <p:nvSpPr>
          <p:cNvPr id="108550" name="Text Box 18"/>
          <p:cNvSpPr txBox="1">
            <a:spLocks noChangeArrowheads="1"/>
          </p:cNvSpPr>
          <p:nvPr/>
        </p:nvSpPr>
        <p:spPr bwMode="auto">
          <a:xfrm>
            <a:off x="3687763" y="2989263"/>
            <a:ext cx="36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 b="0">
                <a:solidFill>
                  <a:srgbClr val="0070C0"/>
                </a:solidFill>
              </a:rPr>
              <a:t>*</a:t>
            </a:r>
          </a:p>
        </p:txBody>
      </p:sp>
      <p:sp>
        <p:nvSpPr>
          <p:cNvPr id="2259988" name="AutoShape 20"/>
          <p:cNvSpPr>
            <a:spLocks noChangeArrowheads="1"/>
          </p:cNvSpPr>
          <p:nvPr/>
        </p:nvSpPr>
        <p:spPr bwMode="auto">
          <a:xfrm rot="-2086994">
            <a:off x="3081338" y="1641475"/>
            <a:ext cx="2757487" cy="798513"/>
          </a:xfrm>
          <a:prstGeom prst="curvedDownArrow">
            <a:avLst>
              <a:gd name="adj1" fmla="val 69066"/>
              <a:gd name="adj2" fmla="val 138131"/>
              <a:gd name="adj3" fmla="val 33333"/>
            </a:avLst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259989" name="Text Box 21"/>
          <p:cNvSpPr txBox="1">
            <a:spLocks noChangeArrowheads="1"/>
          </p:cNvSpPr>
          <p:nvPr/>
        </p:nvSpPr>
        <p:spPr bwMode="auto">
          <a:xfrm>
            <a:off x="5259388" y="1712913"/>
            <a:ext cx="5397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7200" b="0">
                <a:solidFill>
                  <a:srgbClr val="0070C0"/>
                </a:solidFill>
              </a:rPr>
              <a:t>*</a:t>
            </a:r>
          </a:p>
        </p:txBody>
      </p:sp>
      <p:sp>
        <p:nvSpPr>
          <p:cNvPr id="108553" name="Text Box 22"/>
          <p:cNvSpPr txBox="1">
            <a:spLocks noChangeArrowheads="1"/>
          </p:cNvSpPr>
          <p:nvPr/>
        </p:nvSpPr>
        <p:spPr bwMode="auto">
          <a:xfrm>
            <a:off x="2373313" y="5037138"/>
            <a:ext cx="1911350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Competitive Set</a:t>
            </a:r>
          </a:p>
        </p:txBody>
      </p:sp>
      <p:sp>
        <p:nvSpPr>
          <p:cNvPr id="2259991" name="Text Box 23"/>
          <p:cNvSpPr txBox="1">
            <a:spLocks noChangeArrowheads="1"/>
          </p:cNvSpPr>
          <p:nvPr/>
        </p:nvSpPr>
        <p:spPr bwMode="auto">
          <a:xfrm>
            <a:off x="5616575" y="4214813"/>
            <a:ext cx="34639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Failure to separate means more of the same </a:t>
            </a:r>
          </a:p>
          <a:p>
            <a:pPr algn="ctr" eaLnBrk="0" hangingPunct="0"/>
            <a:r>
              <a:rPr lang="en-US" sz="2000"/>
              <a:t>battling day to day on price and execution</a:t>
            </a:r>
          </a:p>
        </p:txBody>
      </p:sp>
      <p:sp>
        <p:nvSpPr>
          <p:cNvPr id="2259993" name="Text Box 25"/>
          <p:cNvSpPr txBox="1">
            <a:spLocks noChangeArrowheads="1"/>
          </p:cNvSpPr>
          <p:nvPr/>
        </p:nvSpPr>
        <p:spPr bwMode="auto">
          <a:xfrm>
            <a:off x="5743575" y="2552700"/>
            <a:ext cx="3211513" cy="13239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70C0"/>
                </a:solidFill>
              </a:rPr>
              <a:t>Leverage your unmatchable capabilities to create an </a:t>
            </a:r>
          </a:p>
          <a:p>
            <a:pPr algn="ctr" eaLnBrk="0" hangingPunct="0"/>
            <a:r>
              <a:rPr lang="en-US" sz="2000">
                <a:solidFill>
                  <a:srgbClr val="0070C0"/>
                </a:solidFill>
              </a:rPr>
              <a:t>unmatchable offer</a:t>
            </a:r>
          </a:p>
        </p:txBody>
      </p:sp>
      <p:sp>
        <p:nvSpPr>
          <p:cNvPr id="10855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Differentiate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Separate From Your Competitive Set</a:t>
            </a:r>
            <a:endParaRPr lang="en-US" smtClean="0"/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7507288" y="150813"/>
            <a:ext cx="1458912" cy="844550"/>
            <a:chOff x="1192194" y="2152888"/>
            <a:chExt cx="1458409" cy="844952"/>
          </a:xfrm>
        </p:grpSpPr>
        <p:sp>
          <p:nvSpPr>
            <p:cNvPr id="108558" name="Pentagon 14"/>
            <p:cNvSpPr>
              <a:spLocks noChangeArrowheads="1"/>
            </p:cNvSpPr>
            <p:nvPr/>
          </p:nvSpPr>
          <p:spPr bwMode="auto">
            <a:xfrm>
              <a:off x="1203767" y="2152888"/>
              <a:ext cx="1446836" cy="844952"/>
            </a:xfrm>
            <a:prstGeom prst="homePlate">
              <a:avLst>
                <a:gd name="adj" fmla="val 49998"/>
              </a:avLst>
            </a:prstGeom>
            <a:solidFill>
              <a:srgbClr val="0070C0"/>
            </a:solidFill>
            <a:ln w="38100" algn="ctr">
              <a:solidFill>
                <a:schemeClr val="accent2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08559" name="TextBox 18"/>
            <p:cNvSpPr txBox="1">
              <a:spLocks noChangeArrowheads="1"/>
            </p:cNvSpPr>
            <p:nvPr/>
          </p:nvSpPr>
          <p:spPr bwMode="auto">
            <a:xfrm>
              <a:off x="1192194" y="2419109"/>
              <a:ext cx="13837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FFFF00"/>
                  </a:solidFill>
                </a:rPr>
                <a:t>Differentiate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988" grpId="0" animBg="1"/>
      <p:bldP spid="2259989" grpId="0"/>
      <p:bldP spid="2259991" grpId="0"/>
      <p:bldP spid="225999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Cases Examples &amp; Cautionary Tales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Innovating to Differentiate</a:t>
            </a:r>
            <a:endParaRPr lang="en-US" smtClean="0"/>
          </a:p>
        </p:txBody>
      </p:sp>
      <p:sp>
        <p:nvSpPr>
          <p:cNvPr id="110594" name="Content Placeholder 6"/>
          <p:cNvSpPr>
            <a:spLocks noGrp="1"/>
          </p:cNvSpPr>
          <p:nvPr>
            <p:ph sz="half" idx="1"/>
          </p:nvPr>
        </p:nvSpPr>
        <p:spPr>
          <a:xfrm>
            <a:off x="850900" y="1968500"/>
            <a:ext cx="3929063" cy="3149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0" smtClean="0"/>
              <a:t>Google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Sun Workstation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Amazon Kindle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Apple iPhone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Cisco Telepresence</a:t>
            </a:r>
          </a:p>
        </p:txBody>
      </p:sp>
      <p:sp>
        <p:nvSpPr>
          <p:cNvPr id="110595" name="Content Placeholder 7"/>
          <p:cNvSpPr>
            <a:spLocks noGrp="1"/>
          </p:cNvSpPr>
          <p:nvPr>
            <p:ph sz="half" idx="2"/>
          </p:nvPr>
        </p:nvSpPr>
        <p:spPr>
          <a:xfrm>
            <a:off x="4932363" y="1968500"/>
            <a:ext cx="3929062" cy="3149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0" smtClean="0"/>
              <a:t>AskJeeves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IBM PS2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Sony Reader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Palm Treo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HP Halo</a:t>
            </a:r>
          </a:p>
        </p:txBody>
      </p:sp>
      <p:sp>
        <p:nvSpPr>
          <p:cNvPr id="110596" name="TextBox 8"/>
          <p:cNvSpPr txBox="1">
            <a:spLocks noChangeArrowheads="1"/>
          </p:cNvSpPr>
          <p:nvPr/>
        </p:nvSpPr>
        <p:spPr bwMode="auto">
          <a:xfrm>
            <a:off x="1117600" y="1327150"/>
            <a:ext cx="244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Case Examples</a:t>
            </a:r>
          </a:p>
        </p:txBody>
      </p:sp>
      <p:sp>
        <p:nvSpPr>
          <p:cNvPr id="110597" name="TextBox 9"/>
          <p:cNvSpPr txBox="1">
            <a:spLocks noChangeArrowheads="1"/>
          </p:cNvSpPr>
          <p:nvPr/>
        </p:nvSpPr>
        <p:spPr bwMode="auto">
          <a:xfrm>
            <a:off x="5159375" y="1327150"/>
            <a:ext cx="264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Cautionary Tales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09788" y="5102225"/>
            <a:ext cx="487203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Separate yourself from the pack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Sustain the gap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Leverage Crown Jewels for a 10X Effect</a:t>
            </a:r>
          </a:p>
        </p:txBody>
      </p:sp>
      <p:sp>
        <p:nvSpPr>
          <p:cNvPr id="111618" name="Content Placeholder 6"/>
          <p:cNvSpPr>
            <a:spLocks noGrp="1"/>
          </p:cNvSpPr>
          <p:nvPr>
            <p:ph idx="1"/>
          </p:nvPr>
        </p:nvSpPr>
        <p:spPr>
          <a:xfrm>
            <a:off x="604838" y="901700"/>
            <a:ext cx="8167687" cy="53260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smtClean="0"/>
              <a:t>Salesforce.com</a:t>
            </a:r>
          </a:p>
          <a:p>
            <a:pPr lvl="1">
              <a:spcBef>
                <a:spcPts val="1200"/>
              </a:spcBef>
            </a:pPr>
            <a:r>
              <a:rPr lang="en-US" sz="1800" smtClean="0"/>
              <a:t>SaaS for a 10X reduction in installation and operating costs</a:t>
            </a:r>
          </a:p>
          <a:p>
            <a:pPr>
              <a:spcBef>
                <a:spcPts val="1200"/>
              </a:spcBef>
            </a:pPr>
            <a:r>
              <a:rPr lang="en-US" sz="2000" smtClean="0"/>
              <a:t>Skype</a:t>
            </a:r>
          </a:p>
          <a:p>
            <a:pPr lvl="1">
              <a:spcBef>
                <a:spcPts val="1200"/>
              </a:spcBef>
            </a:pPr>
            <a:r>
              <a:rPr lang="en-US" sz="1800" smtClean="0"/>
              <a:t>Peer-to-peer IP telephony for a 10X reduction in long distance charges</a:t>
            </a:r>
          </a:p>
          <a:p>
            <a:pPr>
              <a:spcBef>
                <a:spcPts val="1200"/>
              </a:spcBef>
            </a:pPr>
            <a:r>
              <a:rPr lang="en-US" sz="2000" smtClean="0"/>
              <a:t>Wikipedia</a:t>
            </a:r>
          </a:p>
          <a:p>
            <a:pPr lvl="1">
              <a:spcBef>
                <a:spcPts val="1200"/>
              </a:spcBef>
            </a:pPr>
            <a:r>
              <a:rPr lang="en-US" sz="1800" smtClean="0"/>
              <a:t>Open source collaboration for a 10X increase in speed and a 100X reduction in cost for encyclopedia development and maintenance</a:t>
            </a:r>
          </a:p>
          <a:p>
            <a:pPr>
              <a:spcBef>
                <a:spcPts val="1200"/>
              </a:spcBef>
            </a:pPr>
            <a:r>
              <a:rPr lang="en-US" sz="2000" smtClean="0"/>
              <a:t>VMWare</a:t>
            </a:r>
          </a:p>
          <a:p>
            <a:pPr lvl="1">
              <a:spcBef>
                <a:spcPts val="1200"/>
              </a:spcBef>
            </a:pPr>
            <a:r>
              <a:rPr lang="en-US" sz="1800" smtClean="0"/>
              <a:t>Cross-platform virtualization technology for a 10X reduction in IT capital equipment purchase and maintenance</a:t>
            </a:r>
          </a:p>
          <a:p>
            <a:pPr>
              <a:spcBef>
                <a:spcPts val="1200"/>
              </a:spcBef>
            </a:pPr>
            <a:r>
              <a:rPr lang="en-US" sz="2200" smtClean="0"/>
              <a:t>Akamai</a:t>
            </a:r>
          </a:p>
          <a:p>
            <a:pPr lvl="1">
              <a:spcBef>
                <a:spcPts val="1200"/>
              </a:spcBef>
            </a:pPr>
            <a:r>
              <a:rPr lang="en-US" sz="1800" smtClean="0"/>
              <a:t>Internet overlay network for a 10X improvement in content delivery latency reduction</a:t>
            </a: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90550" y="1811338"/>
            <a:ext cx="4005263" cy="3919537"/>
            <a:chOff x="1327150" y="1828800"/>
            <a:chExt cx="4005263" cy="3919538"/>
          </a:xfrm>
        </p:grpSpPr>
        <p:sp>
          <p:nvSpPr>
            <p:cNvPr id="112655" name="Oval 5"/>
            <p:cNvSpPr>
              <a:spLocks noChangeArrowheads="1"/>
            </p:cNvSpPr>
            <p:nvPr/>
          </p:nvSpPr>
          <p:spPr bwMode="auto">
            <a:xfrm>
              <a:off x="1327150" y="1828800"/>
              <a:ext cx="4005263" cy="3919538"/>
            </a:xfrm>
            <a:prstGeom prst="ellipse">
              <a:avLst/>
            </a:prstGeom>
            <a:solidFill>
              <a:srgbClr val="FAFD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grpSp>
          <p:nvGrpSpPr>
            <p:cNvPr id="112656" name="Group 7"/>
            <p:cNvGrpSpPr>
              <a:grpSpLocks/>
            </p:cNvGrpSpPr>
            <p:nvPr/>
          </p:nvGrpSpPr>
          <p:grpSpPr bwMode="auto">
            <a:xfrm>
              <a:off x="2293938" y="2879725"/>
              <a:ext cx="1438275" cy="692150"/>
              <a:chOff x="1016" y="2525"/>
              <a:chExt cx="906" cy="436"/>
            </a:xfrm>
          </p:grpSpPr>
          <p:sp>
            <p:nvSpPr>
              <p:cNvPr id="112664" name="Text Box 8"/>
              <p:cNvSpPr txBox="1">
                <a:spLocks noChangeArrowheads="1"/>
              </p:cNvSpPr>
              <p:nvPr/>
            </p:nvSpPr>
            <p:spPr bwMode="auto">
              <a:xfrm>
                <a:off x="1016" y="2749"/>
                <a:ext cx="90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/>
                  <a:t>Competitor 2</a:t>
                </a:r>
              </a:p>
            </p:txBody>
          </p:sp>
          <p:sp>
            <p:nvSpPr>
              <p:cNvPr id="112665" name="Text Box 9"/>
              <p:cNvSpPr txBox="1">
                <a:spLocks noChangeArrowheads="1"/>
              </p:cNvSpPr>
              <p:nvPr/>
            </p:nvSpPr>
            <p:spPr bwMode="auto">
              <a:xfrm>
                <a:off x="1355" y="2525"/>
                <a:ext cx="2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3600" b="0"/>
                  <a:t>*</a:t>
                </a:r>
              </a:p>
            </p:txBody>
          </p:sp>
        </p:grpSp>
        <p:grpSp>
          <p:nvGrpSpPr>
            <p:cNvPr id="112657" name="Group 10"/>
            <p:cNvGrpSpPr>
              <a:grpSpLocks/>
            </p:cNvGrpSpPr>
            <p:nvPr/>
          </p:nvGrpSpPr>
          <p:grpSpPr bwMode="auto">
            <a:xfrm>
              <a:off x="2387600" y="1873250"/>
              <a:ext cx="1438275" cy="690563"/>
              <a:chOff x="1752" y="1214"/>
              <a:chExt cx="906" cy="435"/>
            </a:xfrm>
          </p:grpSpPr>
          <p:sp>
            <p:nvSpPr>
              <p:cNvPr id="112662" name="Text Box 11"/>
              <p:cNvSpPr txBox="1">
                <a:spLocks noChangeArrowheads="1"/>
              </p:cNvSpPr>
              <p:nvPr/>
            </p:nvSpPr>
            <p:spPr bwMode="auto">
              <a:xfrm>
                <a:off x="1752" y="1437"/>
                <a:ext cx="90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/>
                  <a:t>Competitor 1</a:t>
                </a:r>
              </a:p>
            </p:txBody>
          </p:sp>
          <p:sp>
            <p:nvSpPr>
              <p:cNvPr id="112663" name="Text Box 12"/>
              <p:cNvSpPr txBox="1">
                <a:spLocks noChangeArrowheads="1"/>
              </p:cNvSpPr>
              <p:nvPr/>
            </p:nvSpPr>
            <p:spPr bwMode="auto">
              <a:xfrm>
                <a:off x="2091" y="1214"/>
                <a:ext cx="2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3600" b="0"/>
                  <a:t>*</a:t>
                </a:r>
              </a:p>
            </p:txBody>
          </p:sp>
        </p:grpSp>
        <p:grpSp>
          <p:nvGrpSpPr>
            <p:cNvPr id="112658" name="Group 13"/>
            <p:cNvGrpSpPr>
              <a:grpSpLocks/>
            </p:cNvGrpSpPr>
            <p:nvPr/>
          </p:nvGrpSpPr>
          <p:grpSpPr bwMode="auto">
            <a:xfrm>
              <a:off x="3824288" y="3286125"/>
              <a:ext cx="1438275" cy="684213"/>
              <a:chOff x="2109" y="1867"/>
              <a:chExt cx="906" cy="431"/>
            </a:xfrm>
          </p:grpSpPr>
          <p:sp>
            <p:nvSpPr>
              <p:cNvPr id="112660" name="Text Box 14"/>
              <p:cNvSpPr txBox="1">
                <a:spLocks noChangeArrowheads="1"/>
              </p:cNvSpPr>
              <p:nvPr/>
            </p:nvSpPr>
            <p:spPr bwMode="auto">
              <a:xfrm>
                <a:off x="2109" y="2086"/>
                <a:ext cx="90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/>
                  <a:t>Competitor 3</a:t>
                </a:r>
              </a:p>
            </p:txBody>
          </p:sp>
          <p:sp>
            <p:nvSpPr>
              <p:cNvPr id="112661" name="Text Box 15"/>
              <p:cNvSpPr txBox="1">
                <a:spLocks noChangeArrowheads="1"/>
              </p:cNvSpPr>
              <p:nvPr/>
            </p:nvSpPr>
            <p:spPr bwMode="auto">
              <a:xfrm>
                <a:off x="2448" y="1867"/>
                <a:ext cx="228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3600" b="0"/>
                  <a:t>*</a:t>
                </a:r>
              </a:p>
            </p:txBody>
          </p:sp>
        </p:grpSp>
        <p:sp>
          <p:nvSpPr>
            <p:cNvPr id="112659" name="Text Box 22"/>
            <p:cNvSpPr txBox="1">
              <a:spLocks noChangeArrowheads="1"/>
            </p:cNvSpPr>
            <p:nvPr/>
          </p:nvSpPr>
          <p:spPr bwMode="auto">
            <a:xfrm>
              <a:off x="2373313" y="5037138"/>
              <a:ext cx="1911350" cy="36671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Competitive Set</a:t>
              </a:r>
            </a:p>
          </p:txBody>
        </p:sp>
      </p:grpSp>
      <p:grpSp>
        <p:nvGrpSpPr>
          <p:cNvPr id="112642" name="Group 25"/>
          <p:cNvGrpSpPr>
            <a:grpSpLocks/>
          </p:cNvGrpSpPr>
          <p:nvPr/>
        </p:nvGrpSpPr>
        <p:grpSpPr bwMode="auto">
          <a:xfrm>
            <a:off x="93663" y="4537075"/>
            <a:ext cx="844550" cy="708025"/>
            <a:chOff x="3446463" y="2989263"/>
            <a:chExt cx="844550" cy="708025"/>
          </a:xfrm>
        </p:grpSpPr>
        <p:sp>
          <p:nvSpPr>
            <p:cNvPr id="112653" name="Text Box 17"/>
            <p:cNvSpPr txBox="1">
              <a:spLocks noChangeArrowheads="1"/>
            </p:cNvSpPr>
            <p:nvPr/>
          </p:nvSpPr>
          <p:spPr bwMode="auto">
            <a:xfrm>
              <a:off x="3446463" y="3240088"/>
              <a:ext cx="8445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accent1"/>
                  </a:solidFill>
                </a:rPr>
                <a:t>YOU</a:t>
              </a:r>
            </a:p>
          </p:txBody>
        </p:sp>
        <p:sp>
          <p:nvSpPr>
            <p:cNvPr id="112654" name="Text Box 18"/>
            <p:cNvSpPr txBox="1">
              <a:spLocks noChangeArrowheads="1"/>
            </p:cNvSpPr>
            <p:nvPr/>
          </p:nvSpPr>
          <p:spPr bwMode="auto">
            <a:xfrm>
              <a:off x="3687763" y="2989263"/>
              <a:ext cx="3619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600" b="0">
                  <a:solidFill>
                    <a:schemeClr val="accent1"/>
                  </a:solidFill>
                </a:rPr>
                <a:t>*</a:t>
              </a:r>
            </a:p>
          </p:txBody>
        </p:sp>
      </p:grpSp>
      <p:sp>
        <p:nvSpPr>
          <p:cNvPr id="2259987" name="Text Box 19"/>
          <p:cNvSpPr txBox="1">
            <a:spLocks noChangeArrowheads="1"/>
          </p:cNvSpPr>
          <p:nvPr/>
        </p:nvSpPr>
        <p:spPr bwMode="auto">
          <a:xfrm>
            <a:off x="5834063" y="1770063"/>
            <a:ext cx="32591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Neutralize a competitor’s differentiating innovation by reaching “good enough” quickly</a:t>
            </a:r>
          </a:p>
        </p:txBody>
      </p:sp>
      <p:sp>
        <p:nvSpPr>
          <p:cNvPr id="2259988" name="AutoShape 20"/>
          <p:cNvSpPr>
            <a:spLocks noChangeArrowheads="1"/>
          </p:cNvSpPr>
          <p:nvPr/>
        </p:nvSpPr>
        <p:spPr bwMode="auto">
          <a:xfrm rot="19677164" flipV="1">
            <a:off x="436563" y="4559300"/>
            <a:ext cx="3071812" cy="660400"/>
          </a:xfrm>
          <a:prstGeom prst="curvedDownArrow">
            <a:avLst>
              <a:gd name="adj1" fmla="val 69147"/>
              <a:gd name="adj2" fmla="val 138316"/>
              <a:gd name="adj3" fmla="val 33333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259989" name="Text Box 21"/>
          <p:cNvSpPr txBox="1">
            <a:spLocks noChangeArrowheads="1"/>
          </p:cNvSpPr>
          <p:nvPr/>
        </p:nvSpPr>
        <p:spPr bwMode="auto">
          <a:xfrm>
            <a:off x="2316163" y="3367088"/>
            <a:ext cx="5397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7200" b="0">
                <a:solidFill>
                  <a:schemeClr val="accent1"/>
                </a:solidFill>
              </a:rPr>
              <a:t>*</a:t>
            </a:r>
          </a:p>
        </p:txBody>
      </p:sp>
      <p:sp>
        <p:nvSpPr>
          <p:cNvPr id="2259991" name="Text Box 23"/>
          <p:cNvSpPr txBox="1">
            <a:spLocks noChangeArrowheads="1"/>
          </p:cNvSpPr>
          <p:nvPr/>
        </p:nvSpPr>
        <p:spPr bwMode="auto">
          <a:xfrm>
            <a:off x="5954713" y="3349625"/>
            <a:ext cx="2997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rgbClr val="C00000"/>
                </a:solidFill>
              </a:rPr>
              <a:t>Refocus the market back on your differentiation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918200" y="4602163"/>
            <a:ext cx="29876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/>
              <a:t>Failure to neutralize quickly can result in market leaving you behind</a:t>
            </a:r>
          </a:p>
        </p:txBody>
      </p:sp>
      <p:sp>
        <p:nvSpPr>
          <p:cNvPr id="112648" name="Text Box 21"/>
          <p:cNvSpPr txBox="1">
            <a:spLocks noChangeArrowheads="1"/>
          </p:cNvSpPr>
          <p:nvPr/>
        </p:nvSpPr>
        <p:spPr bwMode="auto">
          <a:xfrm>
            <a:off x="4483100" y="2292350"/>
            <a:ext cx="5397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7200" b="0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112649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Neutralize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Catch Up to Your Competition</a:t>
            </a:r>
            <a:endParaRPr lang="en-US" sz="2800" smtClean="0"/>
          </a:p>
        </p:txBody>
      </p: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7405688" y="260350"/>
            <a:ext cx="1447800" cy="844550"/>
            <a:chOff x="1203767" y="3300714"/>
            <a:chExt cx="1446836" cy="844952"/>
          </a:xfrm>
        </p:grpSpPr>
        <p:sp>
          <p:nvSpPr>
            <p:cNvPr id="27" name="Pentagon 26"/>
            <p:cNvSpPr/>
            <p:nvPr/>
          </p:nvSpPr>
          <p:spPr bwMode="auto">
            <a:xfrm>
              <a:off x="1203767" y="3300714"/>
              <a:ext cx="1446836" cy="844952"/>
            </a:xfrm>
            <a:prstGeom prst="homePlate">
              <a:avLst/>
            </a:prstGeom>
            <a:solidFill>
              <a:schemeClr val="accent1"/>
            </a:solidFill>
            <a:ln w="38100" algn="ctr">
              <a:solidFill>
                <a:schemeClr val="accent6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652" name="TextBox 19"/>
            <p:cNvSpPr txBox="1">
              <a:spLocks noChangeArrowheads="1"/>
            </p:cNvSpPr>
            <p:nvPr/>
          </p:nvSpPr>
          <p:spPr bwMode="auto">
            <a:xfrm>
              <a:off x="1226919" y="3543783"/>
              <a:ext cx="1165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FFFF00"/>
                  </a:solidFill>
                </a:rPr>
                <a:t>Neutralize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0.15399 1.4814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987" grpId="0"/>
      <p:bldP spid="2259988" grpId="0" animBg="1"/>
      <p:bldP spid="2259989" grpId="0"/>
      <p:bldP spid="2259991" grpId="0"/>
      <p:bldP spid="2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Cases Examples &amp; Cautionary Tales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Innovating to Neutralize</a:t>
            </a:r>
            <a:endParaRPr lang="en-US" smtClean="0"/>
          </a:p>
        </p:txBody>
      </p:sp>
      <p:sp>
        <p:nvSpPr>
          <p:cNvPr id="114690" name="Content Placeholder 6"/>
          <p:cNvSpPr>
            <a:spLocks noGrp="1"/>
          </p:cNvSpPr>
          <p:nvPr>
            <p:ph sz="half" idx="1"/>
          </p:nvPr>
        </p:nvSpPr>
        <p:spPr>
          <a:xfrm>
            <a:off x="850900" y="1968500"/>
            <a:ext cx="3929063" cy="3149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0" smtClean="0"/>
              <a:t>Microsoft &amp; the Mac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Microsoft &amp; the Web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Netflix &amp; the Web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Google Apps &amp; MSFT Office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Apple &amp; Kindle</a:t>
            </a:r>
          </a:p>
        </p:txBody>
      </p:sp>
      <p:sp>
        <p:nvSpPr>
          <p:cNvPr id="114691" name="Content Placeholder 7"/>
          <p:cNvSpPr>
            <a:spLocks noGrp="1"/>
          </p:cNvSpPr>
          <p:nvPr>
            <p:ph sz="half" idx="2"/>
          </p:nvPr>
        </p:nvSpPr>
        <p:spPr>
          <a:xfrm>
            <a:off x="4932363" y="1968500"/>
            <a:ext cx="3929062" cy="3149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0" smtClean="0"/>
              <a:t>Nokia &amp; the iPhone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Lotus Notes &amp; the Web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Blockbuster &amp; Netflix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Yahoo &amp; Google Search</a:t>
            </a:r>
          </a:p>
          <a:p>
            <a:pPr>
              <a:lnSpc>
                <a:spcPct val="150000"/>
              </a:lnSpc>
            </a:pPr>
            <a:r>
              <a:rPr lang="en-US" sz="2000" b="0" smtClean="0"/>
              <a:t>Borders &amp; Kindle</a:t>
            </a:r>
          </a:p>
        </p:txBody>
      </p:sp>
      <p:sp>
        <p:nvSpPr>
          <p:cNvPr id="114692" name="TextBox 8"/>
          <p:cNvSpPr txBox="1">
            <a:spLocks noChangeArrowheads="1"/>
          </p:cNvSpPr>
          <p:nvPr/>
        </p:nvSpPr>
        <p:spPr bwMode="auto">
          <a:xfrm>
            <a:off x="1117600" y="1327150"/>
            <a:ext cx="244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Case Examples</a:t>
            </a:r>
          </a:p>
        </p:txBody>
      </p:sp>
      <p:sp>
        <p:nvSpPr>
          <p:cNvPr id="114693" name="TextBox 9"/>
          <p:cNvSpPr txBox="1">
            <a:spLocks noChangeArrowheads="1"/>
          </p:cNvSpPr>
          <p:nvPr/>
        </p:nvSpPr>
        <p:spPr bwMode="auto">
          <a:xfrm>
            <a:off x="5159375" y="1327150"/>
            <a:ext cx="264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Cautionary Tales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90800" y="5102225"/>
            <a:ext cx="39100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Catch up fast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Assimilate the innovation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Price/Benefit Sensitivity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Focus Neutralization Where it Matters Most</a:t>
            </a:r>
            <a:endParaRPr lang="en-US" smtClean="0">
              <a:solidFill>
                <a:srgbClr val="0070C0"/>
              </a:solidFill>
            </a:endParaRPr>
          </a:p>
        </p:txBody>
      </p:sp>
      <p:grpSp>
        <p:nvGrpSpPr>
          <p:cNvPr id="115714" name="Group 23"/>
          <p:cNvGrpSpPr>
            <a:grpSpLocks/>
          </p:cNvGrpSpPr>
          <p:nvPr/>
        </p:nvGrpSpPr>
        <p:grpSpPr bwMode="auto">
          <a:xfrm>
            <a:off x="2438400" y="1790700"/>
            <a:ext cx="4495800" cy="3048000"/>
            <a:chOff x="1143000" y="1828800"/>
            <a:chExt cx="3048000" cy="30480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-381000" y="3352800"/>
              <a:ext cx="304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143000" y="4876800"/>
              <a:ext cx="304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715" name="TextBox 6"/>
          <p:cNvSpPr txBox="1">
            <a:spLocks noChangeArrowheads="1"/>
          </p:cNvSpPr>
          <p:nvPr/>
        </p:nvSpPr>
        <p:spPr bwMode="auto">
          <a:xfrm rot="-5400000">
            <a:off x="395287" y="3046413"/>
            <a:ext cx="196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Price Sensitivity</a:t>
            </a:r>
          </a:p>
        </p:txBody>
      </p:sp>
      <p:sp>
        <p:nvSpPr>
          <p:cNvPr id="115716" name="TextBox 7"/>
          <p:cNvSpPr txBox="1">
            <a:spLocks noChangeArrowheads="1"/>
          </p:cNvSpPr>
          <p:nvPr/>
        </p:nvSpPr>
        <p:spPr bwMode="auto">
          <a:xfrm>
            <a:off x="3709988" y="5486400"/>
            <a:ext cx="218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Benefit Sensitivity</a:t>
            </a:r>
          </a:p>
        </p:txBody>
      </p:sp>
      <p:sp>
        <p:nvSpPr>
          <p:cNvPr id="115717" name="TextBox 8"/>
          <p:cNvSpPr txBox="1">
            <a:spLocks noChangeArrowheads="1"/>
          </p:cNvSpPr>
          <p:nvPr/>
        </p:nvSpPr>
        <p:spPr bwMode="auto">
          <a:xfrm>
            <a:off x="5995988" y="49149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HI</a:t>
            </a:r>
          </a:p>
        </p:txBody>
      </p:sp>
      <p:sp>
        <p:nvSpPr>
          <p:cNvPr id="115718" name="TextBox 9"/>
          <p:cNvSpPr txBox="1">
            <a:spLocks noChangeArrowheads="1"/>
          </p:cNvSpPr>
          <p:nvPr/>
        </p:nvSpPr>
        <p:spPr bwMode="auto">
          <a:xfrm>
            <a:off x="1866900" y="2165350"/>
            <a:ext cx="415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HI</a:t>
            </a:r>
          </a:p>
        </p:txBody>
      </p:sp>
      <p:sp>
        <p:nvSpPr>
          <p:cNvPr id="115719" name="TextBox 10"/>
          <p:cNvSpPr txBox="1">
            <a:spLocks noChangeArrowheads="1"/>
          </p:cNvSpPr>
          <p:nvPr/>
        </p:nvSpPr>
        <p:spPr bwMode="auto">
          <a:xfrm>
            <a:off x="1828800" y="3898900"/>
            <a:ext cx="49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LO</a:t>
            </a:r>
          </a:p>
        </p:txBody>
      </p:sp>
      <p:sp>
        <p:nvSpPr>
          <p:cNvPr id="115720" name="TextBox 11"/>
          <p:cNvSpPr txBox="1">
            <a:spLocks noChangeArrowheads="1"/>
          </p:cNvSpPr>
          <p:nvPr/>
        </p:nvSpPr>
        <p:spPr bwMode="auto">
          <a:xfrm>
            <a:off x="3321050" y="4914900"/>
            <a:ext cx="49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LO</a:t>
            </a:r>
          </a:p>
        </p:txBody>
      </p:sp>
      <p:grpSp>
        <p:nvGrpSpPr>
          <p:cNvPr id="115721" name="Group 33"/>
          <p:cNvGrpSpPr>
            <a:grpSpLocks/>
          </p:cNvGrpSpPr>
          <p:nvPr/>
        </p:nvGrpSpPr>
        <p:grpSpPr bwMode="auto">
          <a:xfrm>
            <a:off x="3213100" y="1892300"/>
            <a:ext cx="3479800" cy="2692400"/>
            <a:chOff x="4381500" y="2514600"/>
            <a:chExt cx="1143000" cy="1143000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381500" y="3086100"/>
              <a:ext cx="114300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381500" y="3086100"/>
              <a:ext cx="1143000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67363" y="38989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tx2"/>
                </a:solidFill>
              </a:rPr>
              <a:t>PREMIUM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208588" y="2165350"/>
            <a:ext cx="2197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tx2"/>
                </a:solidFill>
              </a:rPr>
              <a:t>PERFORMANCE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154363" y="2165350"/>
            <a:ext cx="898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tx2"/>
                </a:solidFill>
              </a:rPr>
              <a:t>COST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28900" y="3898900"/>
            <a:ext cx="2070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chemeClr val="tx2"/>
                </a:solidFill>
              </a:rPr>
              <a:t>CONVENIENCE</a:t>
            </a:r>
          </a:p>
        </p:txBody>
      </p:sp>
      <p:sp>
        <p:nvSpPr>
          <p:cNvPr id="20" name="Oval 19"/>
          <p:cNvSpPr/>
          <p:nvPr/>
        </p:nvSpPr>
        <p:spPr>
          <a:xfrm rot="16200000">
            <a:off x="4940300" y="2705100"/>
            <a:ext cx="2590800" cy="990600"/>
          </a:xfrm>
          <a:prstGeom prst="ellipse">
            <a:avLst/>
          </a:prstGeom>
          <a:solidFill>
            <a:schemeClr val="tx2"/>
          </a:solidFill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solidFill>
                  <a:srgbClr val="FFFF00"/>
                </a:solidFill>
              </a:rPr>
              <a:t>Product Leadership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832100" y="3505200"/>
            <a:ext cx="2590800" cy="990600"/>
          </a:xfrm>
          <a:prstGeom prst="ellipse">
            <a:avLst/>
          </a:prstGeom>
          <a:solidFill>
            <a:srgbClr val="C00000"/>
          </a:solidFill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solidFill>
                  <a:srgbClr val="FFFF00"/>
                </a:solidFill>
              </a:rPr>
              <a:t>Customer Intimacy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832100" y="1981200"/>
            <a:ext cx="2590800" cy="990600"/>
          </a:xfrm>
          <a:prstGeom prst="ellipse">
            <a:avLst/>
          </a:prstGeom>
          <a:solidFill>
            <a:srgbClr val="00B050"/>
          </a:solidFill>
          <a:ln w="28575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>
                <a:solidFill>
                  <a:srgbClr val="FFFF00"/>
                </a:solidFill>
              </a:rPr>
              <a:t>Operational Excellence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Optimize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Cut Yourself Free from the Long Tail</a:t>
            </a:r>
            <a:endParaRPr lang="en-US" smtClean="0"/>
          </a:p>
        </p:txBody>
      </p:sp>
      <p:graphicFrame>
        <p:nvGraphicFramePr>
          <p:cNvPr id="15" name="Chart 14"/>
          <p:cNvGraphicFramePr/>
          <p:nvPr/>
        </p:nvGraphicFramePr>
        <p:xfrm>
          <a:off x="949124" y="1458385"/>
          <a:ext cx="7315200" cy="3414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Lightning Bolt 18"/>
          <p:cNvSpPr>
            <a:spLocks noChangeArrowheads="1"/>
          </p:cNvSpPr>
          <p:nvPr/>
        </p:nvSpPr>
        <p:spPr bwMode="auto">
          <a:xfrm rot="824355" flipH="1">
            <a:off x="4676775" y="1666875"/>
            <a:ext cx="971550" cy="2765425"/>
          </a:xfrm>
          <a:prstGeom prst="lightningBolt">
            <a:avLst/>
          </a:prstGeom>
          <a:solidFill>
            <a:schemeClr val="tx1"/>
          </a:solidFill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727200" y="4860925"/>
            <a:ext cx="6756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2"/>
                </a:solidFill>
                <a:cs typeface="+mn-cs"/>
              </a:rPr>
              <a:t>Attack the bottom 10% of your workload: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Centralize this population under a single manager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Freeze maintenance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Install a “no surprises” end of life program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05300" y="4143375"/>
            <a:ext cx="3981450" cy="649288"/>
          </a:xfrm>
          <a:prstGeom prst="rect">
            <a:avLst/>
          </a:prstGeom>
          <a:solidFill>
            <a:srgbClr val="FFFF00">
              <a:alpha val="32941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7493000" y="209550"/>
            <a:ext cx="1447800" cy="844550"/>
            <a:chOff x="1203767" y="4448537"/>
            <a:chExt cx="1446836" cy="844952"/>
          </a:xfrm>
        </p:grpSpPr>
        <p:sp>
          <p:nvSpPr>
            <p:cNvPr id="11" name="Pentagon 10"/>
            <p:cNvSpPr/>
            <p:nvPr/>
          </p:nvSpPr>
          <p:spPr bwMode="auto">
            <a:xfrm>
              <a:off x="1203767" y="4448537"/>
              <a:ext cx="1446836" cy="844952"/>
            </a:xfrm>
            <a:prstGeom prst="homePlate">
              <a:avLst/>
            </a:prstGeom>
            <a:solidFill>
              <a:schemeClr val="accent6"/>
            </a:solidFill>
            <a:ln w="38100" algn="ctr">
              <a:solidFill>
                <a:srgbClr val="C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6744" name="TextBox 20"/>
            <p:cNvSpPr txBox="1">
              <a:spLocks noChangeArrowheads="1"/>
            </p:cNvSpPr>
            <p:nvPr/>
          </p:nvSpPr>
          <p:spPr bwMode="auto">
            <a:xfrm>
              <a:off x="1307944" y="4703180"/>
              <a:ext cx="105349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accent1"/>
                  </a:solidFill>
                </a:rPr>
                <a:t>Optimize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build="p" bldLvl="2"/>
      <p:bldP spid="1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ChangeArrowheads="1"/>
          </p:cNvSpPr>
          <p:nvPr/>
        </p:nvSpPr>
        <p:spPr bwMode="auto">
          <a:xfrm>
            <a:off x="2914650" y="2028825"/>
            <a:ext cx="5772150" cy="74295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E6F6FF"/>
              </a:gs>
              <a:gs pos="100000">
                <a:srgbClr val="CCECFF"/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043909" name="Rectangle 5"/>
          <p:cNvSpPr>
            <a:spLocks noChangeArrowheads="1"/>
          </p:cNvSpPr>
          <p:nvPr/>
        </p:nvSpPr>
        <p:spPr bwMode="auto">
          <a:xfrm>
            <a:off x="2933700" y="1295400"/>
            <a:ext cx="5772150" cy="733425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E6F6FF"/>
              </a:gs>
              <a:gs pos="100000">
                <a:srgbClr val="CCECFF"/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8787" name="Rectangle 6"/>
          <p:cNvSpPr>
            <a:spLocks noChangeArrowheads="1"/>
          </p:cNvSpPr>
          <p:nvPr/>
        </p:nvSpPr>
        <p:spPr bwMode="auto">
          <a:xfrm>
            <a:off x="2936875" y="1284288"/>
            <a:ext cx="5767388" cy="47259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8788" name="Rectangle 7"/>
          <p:cNvSpPr>
            <a:spLocks noChangeArrowheads="1"/>
          </p:cNvSpPr>
          <p:nvPr/>
        </p:nvSpPr>
        <p:spPr bwMode="auto">
          <a:xfrm>
            <a:off x="1452563" y="3557588"/>
            <a:ext cx="1143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8789" name="Text Box 8"/>
          <p:cNvSpPr txBox="1">
            <a:spLocks noChangeArrowheads="1"/>
          </p:cNvSpPr>
          <p:nvPr/>
        </p:nvSpPr>
        <p:spPr bwMode="auto">
          <a:xfrm>
            <a:off x="461963" y="23050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118790" name="Text Box 9"/>
          <p:cNvSpPr txBox="1">
            <a:spLocks noChangeArrowheads="1"/>
          </p:cNvSpPr>
          <p:nvPr/>
        </p:nvSpPr>
        <p:spPr bwMode="auto">
          <a:xfrm>
            <a:off x="1528763" y="230505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Context</a:t>
            </a:r>
          </a:p>
        </p:txBody>
      </p:sp>
      <p:sp>
        <p:nvSpPr>
          <p:cNvPr id="118791" name="Rectangle 10"/>
          <p:cNvSpPr>
            <a:spLocks noChangeArrowheads="1"/>
          </p:cNvSpPr>
          <p:nvPr/>
        </p:nvSpPr>
        <p:spPr bwMode="auto">
          <a:xfrm>
            <a:off x="309563" y="2719388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8792" name="Rectangle 11"/>
          <p:cNvSpPr>
            <a:spLocks noChangeArrowheads="1"/>
          </p:cNvSpPr>
          <p:nvPr/>
        </p:nvSpPr>
        <p:spPr bwMode="auto">
          <a:xfrm>
            <a:off x="309563" y="3557588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8793" name="Rectangle 12"/>
          <p:cNvSpPr>
            <a:spLocks noChangeArrowheads="1"/>
          </p:cNvSpPr>
          <p:nvPr/>
        </p:nvSpPr>
        <p:spPr bwMode="auto">
          <a:xfrm>
            <a:off x="1452563" y="2719388"/>
            <a:ext cx="1143000" cy="838200"/>
          </a:xfrm>
          <a:prstGeom prst="rect">
            <a:avLst/>
          </a:prstGeom>
          <a:solidFill>
            <a:srgbClr val="648E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8794" name="Line 13"/>
          <p:cNvSpPr>
            <a:spLocks noChangeShapeType="1"/>
          </p:cNvSpPr>
          <p:nvPr/>
        </p:nvSpPr>
        <p:spPr bwMode="auto">
          <a:xfrm flipV="1">
            <a:off x="2606675" y="1225550"/>
            <a:ext cx="315913" cy="14890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5" name="Line 14"/>
          <p:cNvSpPr>
            <a:spLocks noChangeShapeType="1"/>
          </p:cNvSpPr>
          <p:nvPr/>
        </p:nvSpPr>
        <p:spPr bwMode="auto">
          <a:xfrm>
            <a:off x="2597150" y="4394200"/>
            <a:ext cx="320675" cy="16240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96" name="AutoShape 15"/>
          <p:cNvSpPr>
            <a:spLocks noChangeArrowheads="1"/>
          </p:cNvSpPr>
          <p:nvPr/>
        </p:nvSpPr>
        <p:spPr bwMode="auto">
          <a:xfrm>
            <a:off x="1838325" y="3490913"/>
            <a:ext cx="333375" cy="361950"/>
          </a:xfrm>
          <a:prstGeom prst="downArrow">
            <a:avLst>
              <a:gd name="adj1" fmla="val 50000"/>
              <a:gd name="adj2" fmla="val 27143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18797" name="Rectangle 16"/>
          <p:cNvSpPr>
            <a:spLocks noGrp="1" noChangeArrowheads="1"/>
          </p:cNvSpPr>
          <p:nvPr>
            <p:ph type="title"/>
          </p:nvPr>
        </p:nvSpPr>
        <p:spPr>
          <a:xfrm>
            <a:off x="261938" y="215900"/>
            <a:ext cx="8562975" cy="990600"/>
          </a:xfrm>
        </p:spPr>
        <p:txBody>
          <a:bodyPr/>
          <a:lstStyle/>
          <a:p>
            <a:r>
              <a:rPr lang="en-US" smtClean="0"/>
              <a:t>Freeing Resources Trapped in Context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The Six Levers Model</a:t>
            </a:r>
          </a:p>
        </p:txBody>
      </p:sp>
      <p:sp>
        <p:nvSpPr>
          <p:cNvPr id="118798" name="Text Box 19"/>
          <p:cNvSpPr txBox="1">
            <a:spLocks noChangeArrowheads="1"/>
          </p:cNvSpPr>
          <p:nvPr/>
        </p:nvSpPr>
        <p:spPr bwMode="auto">
          <a:xfrm>
            <a:off x="3087688" y="1282700"/>
            <a:ext cx="5541962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Centralize.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 b="0">
                <a:solidFill>
                  <a:srgbClr val="000000"/>
                </a:solidFill>
              </a:rPr>
              <a:t>Bring operations under a single authority to reduce overhead costs and create a single decision-making authority to manage risk</a:t>
            </a: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Standardize.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 b="0">
                <a:solidFill>
                  <a:srgbClr val="000000"/>
                </a:solidFill>
              </a:rPr>
              <a:t>Reduce the variety and variability of processes delivering similar outputs to further reduce costs and minimize risks.</a:t>
            </a:r>
            <a:endParaRPr lang="en-US" sz="1400">
              <a:solidFill>
                <a:srgbClr val="648ED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3909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Optimize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Tighten Up Your Flabby Middle</a:t>
            </a:r>
            <a:endParaRPr lang="en-US" smtClean="0"/>
          </a:p>
        </p:txBody>
      </p:sp>
      <p:graphicFrame>
        <p:nvGraphicFramePr>
          <p:cNvPr id="15" name="Chart 14"/>
          <p:cNvGraphicFramePr/>
          <p:nvPr/>
        </p:nvGraphicFramePr>
        <p:xfrm>
          <a:off x="949124" y="1458385"/>
          <a:ext cx="7315200" cy="3414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Lightning Bolt 18"/>
          <p:cNvSpPr>
            <a:spLocks noChangeArrowheads="1"/>
          </p:cNvSpPr>
          <p:nvPr/>
        </p:nvSpPr>
        <p:spPr bwMode="auto">
          <a:xfrm rot="824355" flipH="1">
            <a:off x="4676775" y="1666875"/>
            <a:ext cx="971550" cy="2765425"/>
          </a:xfrm>
          <a:prstGeom prst="lightningBolt">
            <a:avLst/>
          </a:prstGeom>
          <a:solidFill>
            <a:schemeClr val="tx1"/>
          </a:solidFill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727200" y="4860925"/>
            <a:ext cx="6756400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tx2"/>
                </a:solidFill>
                <a:cs typeface="+mn-cs"/>
              </a:rPr>
              <a:t>Engage the “flabby middle” of your workload: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Target the big pockets of resource waste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Isolate them through API-like process firewalls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Reengineer to streamline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Reintegrate</a:t>
            </a:r>
          </a:p>
        </p:txBody>
      </p:sp>
      <p:sp>
        <p:nvSpPr>
          <p:cNvPr id="120837" name="Rectangle 9"/>
          <p:cNvSpPr>
            <a:spLocks noChangeArrowheads="1"/>
          </p:cNvSpPr>
          <p:nvPr/>
        </p:nvSpPr>
        <p:spPr bwMode="auto">
          <a:xfrm>
            <a:off x="4305300" y="4143375"/>
            <a:ext cx="3981450" cy="649288"/>
          </a:xfrm>
          <a:prstGeom prst="rect">
            <a:avLst/>
          </a:prstGeom>
          <a:solidFill>
            <a:srgbClr val="FFFF00">
              <a:alpha val="32941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182813" y="3379788"/>
            <a:ext cx="2122487" cy="1412875"/>
          </a:xfrm>
          <a:prstGeom prst="rect">
            <a:avLst/>
          </a:prstGeom>
          <a:solidFill>
            <a:srgbClr val="FFFF00">
              <a:alpha val="32941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grpSp>
        <p:nvGrpSpPr>
          <p:cNvPr id="11" name="Group 23"/>
          <p:cNvGrpSpPr>
            <a:grpSpLocks/>
          </p:cNvGrpSpPr>
          <p:nvPr/>
        </p:nvGrpSpPr>
        <p:grpSpPr bwMode="auto">
          <a:xfrm>
            <a:off x="7493000" y="209550"/>
            <a:ext cx="1447800" cy="844550"/>
            <a:chOff x="1203767" y="4448537"/>
            <a:chExt cx="1446836" cy="844952"/>
          </a:xfrm>
        </p:grpSpPr>
        <p:sp>
          <p:nvSpPr>
            <p:cNvPr id="13" name="Pentagon 12"/>
            <p:cNvSpPr/>
            <p:nvPr/>
          </p:nvSpPr>
          <p:spPr bwMode="auto">
            <a:xfrm>
              <a:off x="1203767" y="4448537"/>
              <a:ext cx="1446836" cy="844952"/>
            </a:xfrm>
            <a:prstGeom prst="homePlate">
              <a:avLst/>
            </a:prstGeom>
            <a:solidFill>
              <a:schemeClr val="accent6"/>
            </a:solidFill>
            <a:ln w="38100" algn="ctr">
              <a:solidFill>
                <a:srgbClr val="C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0841" name="TextBox 20"/>
            <p:cNvSpPr txBox="1">
              <a:spLocks noChangeArrowheads="1"/>
            </p:cNvSpPr>
            <p:nvPr/>
          </p:nvSpPr>
          <p:spPr bwMode="auto">
            <a:xfrm>
              <a:off x="1307944" y="4703180"/>
              <a:ext cx="105349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accent1"/>
                  </a:solidFill>
                </a:rPr>
                <a:t>Optimize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56984E-6 L -0.15139 -0.058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build="p" bldLvl="2"/>
      <p:bldP spid="1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ChangeArrowheads="1"/>
          </p:cNvSpPr>
          <p:nvPr/>
        </p:nvSpPr>
        <p:spPr bwMode="auto">
          <a:xfrm>
            <a:off x="2914650" y="2028825"/>
            <a:ext cx="5772150" cy="74295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E6F6FF"/>
              </a:gs>
              <a:gs pos="100000">
                <a:srgbClr val="CCECFF"/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82" name="Rectangle 3"/>
          <p:cNvSpPr>
            <a:spLocks noChangeArrowheads="1"/>
          </p:cNvSpPr>
          <p:nvPr/>
        </p:nvSpPr>
        <p:spPr bwMode="auto">
          <a:xfrm>
            <a:off x="2924175" y="3476625"/>
            <a:ext cx="5772150" cy="800100"/>
          </a:xfrm>
          <a:prstGeom prst="rect">
            <a:avLst/>
          </a:prstGeom>
          <a:solidFill>
            <a:srgbClr val="648ED8"/>
          </a:soli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83" name="Rectangle 5"/>
          <p:cNvSpPr>
            <a:spLocks noChangeArrowheads="1"/>
          </p:cNvSpPr>
          <p:nvPr/>
        </p:nvSpPr>
        <p:spPr bwMode="auto">
          <a:xfrm>
            <a:off x="2933700" y="1295400"/>
            <a:ext cx="5772150" cy="733425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E6F6FF"/>
              </a:gs>
              <a:gs pos="100000">
                <a:srgbClr val="CCECFF"/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84" name="Rectangle 6"/>
          <p:cNvSpPr>
            <a:spLocks noChangeArrowheads="1"/>
          </p:cNvSpPr>
          <p:nvPr/>
        </p:nvSpPr>
        <p:spPr bwMode="auto">
          <a:xfrm>
            <a:off x="2936875" y="1284288"/>
            <a:ext cx="5767388" cy="47259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85" name="Rectangle 7"/>
          <p:cNvSpPr>
            <a:spLocks noChangeArrowheads="1"/>
          </p:cNvSpPr>
          <p:nvPr/>
        </p:nvSpPr>
        <p:spPr bwMode="auto">
          <a:xfrm>
            <a:off x="1452563" y="3557588"/>
            <a:ext cx="1143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86" name="Text Box 8"/>
          <p:cNvSpPr txBox="1">
            <a:spLocks noChangeArrowheads="1"/>
          </p:cNvSpPr>
          <p:nvPr/>
        </p:nvSpPr>
        <p:spPr bwMode="auto">
          <a:xfrm>
            <a:off x="461963" y="23050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122887" name="Text Box 9"/>
          <p:cNvSpPr txBox="1">
            <a:spLocks noChangeArrowheads="1"/>
          </p:cNvSpPr>
          <p:nvPr/>
        </p:nvSpPr>
        <p:spPr bwMode="auto">
          <a:xfrm>
            <a:off x="1528763" y="230505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Context</a:t>
            </a:r>
          </a:p>
        </p:txBody>
      </p:sp>
      <p:sp>
        <p:nvSpPr>
          <p:cNvPr id="122888" name="Rectangle 10"/>
          <p:cNvSpPr>
            <a:spLocks noChangeArrowheads="1"/>
          </p:cNvSpPr>
          <p:nvPr/>
        </p:nvSpPr>
        <p:spPr bwMode="auto">
          <a:xfrm>
            <a:off x="309563" y="2719388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89" name="Rectangle 11"/>
          <p:cNvSpPr>
            <a:spLocks noChangeArrowheads="1"/>
          </p:cNvSpPr>
          <p:nvPr/>
        </p:nvSpPr>
        <p:spPr bwMode="auto">
          <a:xfrm>
            <a:off x="309563" y="3557588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90" name="Rectangle 12"/>
          <p:cNvSpPr>
            <a:spLocks noChangeArrowheads="1"/>
          </p:cNvSpPr>
          <p:nvPr/>
        </p:nvSpPr>
        <p:spPr bwMode="auto">
          <a:xfrm>
            <a:off x="1452563" y="2719388"/>
            <a:ext cx="1143000" cy="838200"/>
          </a:xfrm>
          <a:prstGeom prst="rect">
            <a:avLst/>
          </a:prstGeom>
          <a:solidFill>
            <a:srgbClr val="648E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91" name="Line 13"/>
          <p:cNvSpPr>
            <a:spLocks noChangeShapeType="1"/>
          </p:cNvSpPr>
          <p:nvPr/>
        </p:nvSpPr>
        <p:spPr bwMode="auto">
          <a:xfrm flipV="1">
            <a:off x="2606675" y="1225550"/>
            <a:ext cx="315913" cy="14890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892" name="Line 14"/>
          <p:cNvSpPr>
            <a:spLocks noChangeShapeType="1"/>
          </p:cNvSpPr>
          <p:nvPr/>
        </p:nvSpPr>
        <p:spPr bwMode="auto">
          <a:xfrm>
            <a:off x="2597150" y="4394200"/>
            <a:ext cx="320675" cy="16240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893" name="AutoShape 15"/>
          <p:cNvSpPr>
            <a:spLocks noChangeArrowheads="1"/>
          </p:cNvSpPr>
          <p:nvPr/>
        </p:nvSpPr>
        <p:spPr bwMode="auto">
          <a:xfrm>
            <a:off x="1838325" y="3490913"/>
            <a:ext cx="333375" cy="361950"/>
          </a:xfrm>
          <a:prstGeom prst="downArrow">
            <a:avLst>
              <a:gd name="adj1" fmla="val 50000"/>
              <a:gd name="adj2" fmla="val 27143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94" name="Rectangle 16"/>
          <p:cNvSpPr>
            <a:spLocks noGrp="1" noChangeArrowheads="1"/>
          </p:cNvSpPr>
          <p:nvPr>
            <p:ph type="title"/>
          </p:nvPr>
        </p:nvSpPr>
        <p:spPr>
          <a:xfrm>
            <a:off x="261938" y="215900"/>
            <a:ext cx="8562975" cy="990600"/>
          </a:xfrm>
        </p:spPr>
        <p:txBody>
          <a:bodyPr/>
          <a:lstStyle/>
          <a:p>
            <a:r>
              <a:rPr lang="en-US" smtClean="0"/>
              <a:t>Freeing Resources Trapped in Context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The Six Levers Model</a:t>
            </a:r>
          </a:p>
        </p:txBody>
      </p:sp>
      <p:sp>
        <p:nvSpPr>
          <p:cNvPr id="122895" name="Rectangle 17"/>
          <p:cNvSpPr>
            <a:spLocks noChangeArrowheads="1"/>
          </p:cNvSpPr>
          <p:nvPr/>
        </p:nvSpPr>
        <p:spPr bwMode="auto">
          <a:xfrm>
            <a:off x="2943225" y="2762250"/>
            <a:ext cx="5772150" cy="742950"/>
          </a:xfrm>
          <a:prstGeom prst="rect">
            <a:avLst/>
          </a:prstGeom>
          <a:solidFill>
            <a:schemeClr val="folHlink"/>
          </a:soli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2896" name="Text Box 19"/>
          <p:cNvSpPr txBox="1">
            <a:spLocks noChangeArrowheads="1"/>
          </p:cNvSpPr>
          <p:nvPr/>
        </p:nvSpPr>
        <p:spPr bwMode="auto">
          <a:xfrm>
            <a:off x="3087688" y="1282700"/>
            <a:ext cx="5541962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Centralize.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 b="0">
                <a:solidFill>
                  <a:srgbClr val="000000"/>
                </a:solidFill>
              </a:rPr>
              <a:t>Bring operations under a single authority to reduce overhead costs and create a single decision-making authority to manage risk</a:t>
            </a: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Standardize.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 b="0">
                <a:solidFill>
                  <a:srgbClr val="000000"/>
                </a:solidFill>
              </a:rPr>
              <a:t>Reduce the variety and variability of processes delivering similar outputs to further reduce costs and minimize risks.</a:t>
            </a:r>
            <a:endParaRPr lang="en-US" sz="1400">
              <a:solidFill>
                <a:srgbClr val="648ED8"/>
              </a:solidFill>
            </a:endParaRP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Modularize.</a:t>
            </a:r>
            <a:r>
              <a:rPr lang="en-US" sz="1400" b="0">
                <a:solidFill>
                  <a:srgbClr val="000000"/>
                </a:solidFill>
              </a:rPr>
              <a:t> Deconstruct the system into its component subsystems and standardize interfaces for future cost reductions.</a:t>
            </a: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Optimize.</a:t>
            </a:r>
            <a:r>
              <a:rPr lang="en-US" sz="1400" b="0">
                <a:solidFill>
                  <a:srgbClr val="000000"/>
                </a:solidFill>
              </a:rPr>
              <a:t> Eliminate redundant steps, automate standard sequences, streamline remaining operations, substitute lower-cost components, or otherwise cost- and resource-reduce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Solution: Manage Power Directly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54075" y="1230313"/>
            <a:ext cx="8010525" cy="4695825"/>
          </a:xfrm>
        </p:spPr>
        <p:txBody>
          <a:bodyPr/>
          <a:lstStyle/>
          <a:p>
            <a:r>
              <a:rPr lang="en-US" sz="2000" smtClean="0"/>
              <a:t>Focus on power first, then on performance</a:t>
            </a:r>
          </a:p>
          <a:p>
            <a:pPr lvl="1"/>
            <a:r>
              <a:rPr lang="en-US" sz="1800" smtClean="0"/>
              <a:t>Create a “power generation” plan before your performance plan</a:t>
            </a:r>
          </a:p>
          <a:p>
            <a:pPr lvl="1"/>
            <a:r>
              <a:rPr lang="en-US" sz="1800" smtClean="0"/>
              <a:t>Allocate resources to power programs before performance budgeting</a:t>
            </a:r>
          </a:p>
          <a:p>
            <a:pPr lvl="1"/>
            <a:r>
              <a:rPr lang="en-US" sz="1800" smtClean="0"/>
              <a:t>Focus on go-to-market resources more than R&amp;D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Drive accountability for power into the operational plan</a:t>
            </a:r>
          </a:p>
          <a:p>
            <a:pPr lvl="1"/>
            <a:r>
              <a:rPr lang="en-US" sz="1800" smtClean="0"/>
              <a:t>Add power metrics to performance metrics</a:t>
            </a:r>
          </a:p>
          <a:p>
            <a:pPr lvl="1"/>
            <a:r>
              <a:rPr lang="en-US" sz="1800" smtClean="0"/>
              <a:t>Earmark resources for power program usage only</a:t>
            </a:r>
          </a:p>
          <a:p>
            <a:pPr lvl="1"/>
            <a:r>
              <a:rPr lang="en-US" sz="1800" smtClean="0"/>
              <a:t>Modify the compensation plan so that power objectives matter to all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Use the Hierarchy of Powers to frame the effort</a:t>
            </a:r>
          </a:p>
          <a:p>
            <a:pPr lvl="1"/>
            <a:r>
              <a:rPr lang="en-US" sz="1800" smtClean="0"/>
              <a:t>Provides a common vocabulary to get everyone on the same page</a:t>
            </a:r>
          </a:p>
          <a:p>
            <a:pPr lvl="1"/>
            <a:r>
              <a:rPr lang="en-US" sz="1800" smtClean="0"/>
              <a:t>Structures power issues in ways that are directly addressable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Optimize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Redraw the Core/Context Boundary</a:t>
            </a:r>
            <a:endParaRPr lang="en-US" smtClean="0"/>
          </a:p>
        </p:txBody>
      </p:sp>
      <p:graphicFrame>
        <p:nvGraphicFramePr>
          <p:cNvPr id="15" name="Chart 14"/>
          <p:cNvGraphicFramePr/>
          <p:nvPr/>
        </p:nvGraphicFramePr>
        <p:xfrm>
          <a:off x="949124" y="1458385"/>
          <a:ext cx="7315200" cy="3414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727200" y="4860925"/>
            <a:ext cx="67564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 err="1">
                <a:solidFill>
                  <a:schemeClr val="tx2"/>
                </a:solidFill>
                <a:cs typeface="+mn-cs"/>
              </a:rPr>
              <a:t>Recharter</a:t>
            </a:r>
            <a:r>
              <a:rPr lang="en-US" dirty="0">
                <a:solidFill>
                  <a:schemeClr val="tx2"/>
                </a:solidFill>
                <a:cs typeface="+mn-cs"/>
              </a:rPr>
              <a:t>.  </a:t>
            </a:r>
            <a:r>
              <a:rPr lang="en-US" dirty="0" err="1">
                <a:solidFill>
                  <a:schemeClr val="tx2"/>
                </a:solidFill>
                <a:cs typeface="+mn-cs"/>
              </a:rPr>
              <a:t>Rearchitect</a:t>
            </a:r>
            <a:r>
              <a:rPr lang="en-US" dirty="0">
                <a:solidFill>
                  <a:schemeClr val="tx2"/>
                </a:solidFill>
                <a:cs typeface="+mn-cs"/>
              </a:rPr>
              <a:t>.  Reallocate.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Redefine the boundaries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Transfer the investment responsibilities</a:t>
            </a:r>
          </a:p>
          <a:p>
            <a:pPr marL="677863" indent="-342900" eaLnBrk="0" hangingPunct="0">
              <a:buFont typeface="+mj-lt"/>
              <a:buAutoNum type="arabicPeriod"/>
              <a:defRPr/>
            </a:pPr>
            <a:r>
              <a:rPr lang="en-US" b="0" dirty="0">
                <a:solidFill>
                  <a:schemeClr val="tx2"/>
                </a:solidFill>
                <a:cs typeface="+mn-cs"/>
              </a:rPr>
              <a:t>Focus on risk management &amp; agile responsiveness</a:t>
            </a:r>
          </a:p>
        </p:txBody>
      </p:sp>
      <p:sp>
        <p:nvSpPr>
          <p:cNvPr id="124932" name="Rectangle 10"/>
          <p:cNvSpPr>
            <a:spLocks noChangeArrowheads="1"/>
          </p:cNvSpPr>
          <p:nvPr/>
        </p:nvSpPr>
        <p:spPr bwMode="auto">
          <a:xfrm>
            <a:off x="723900" y="1790700"/>
            <a:ext cx="8026400" cy="3048000"/>
          </a:xfrm>
          <a:prstGeom prst="rect">
            <a:avLst/>
          </a:prstGeom>
          <a:solidFill>
            <a:srgbClr val="FFFF00">
              <a:alpha val="32941"/>
            </a:srgb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7493000" y="209550"/>
            <a:ext cx="1447800" cy="844550"/>
            <a:chOff x="1203767" y="4448537"/>
            <a:chExt cx="1446836" cy="844952"/>
          </a:xfrm>
        </p:grpSpPr>
        <p:sp>
          <p:nvSpPr>
            <p:cNvPr id="8" name="Pentagon 7"/>
            <p:cNvSpPr/>
            <p:nvPr/>
          </p:nvSpPr>
          <p:spPr bwMode="auto">
            <a:xfrm>
              <a:off x="1203767" y="4448537"/>
              <a:ext cx="1446836" cy="844952"/>
            </a:xfrm>
            <a:prstGeom prst="homePlate">
              <a:avLst/>
            </a:prstGeom>
            <a:solidFill>
              <a:schemeClr val="accent6"/>
            </a:solidFill>
            <a:ln w="38100" algn="ctr">
              <a:solidFill>
                <a:srgbClr val="C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4935" name="TextBox 20"/>
            <p:cNvSpPr txBox="1">
              <a:spLocks noChangeArrowheads="1"/>
            </p:cNvSpPr>
            <p:nvPr/>
          </p:nvSpPr>
          <p:spPr bwMode="auto">
            <a:xfrm>
              <a:off x="1307944" y="4703180"/>
              <a:ext cx="105349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accent1"/>
                  </a:solidFill>
                </a:rPr>
                <a:t>Optimize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ChangeArrowheads="1"/>
          </p:cNvSpPr>
          <p:nvPr/>
        </p:nvSpPr>
        <p:spPr bwMode="auto">
          <a:xfrm>
            <a:off x="2914650" y="2028825"/>
            <a:ext cx="5772150" cy="74295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E6F6FF"/>
              </a:gs>
              <a:gs pos="100000">
                <a:srgbClr val="CCECFF"/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78" name="Rectangle 3"/>
          <p:cNvSpPr>
            <a:spLocks noChangeArrowheads="1"/>
          </p:cNvSpPr>
          <p:nvPr/>
        </p:nvSpPr>
        <p:spPr bwMode="auto">
          <a:xfrm>
            <a:off x="2924175" y="3476625"/>
            <a:ext cx="5772150" cy="800100"/>
          </a:xfrm>
          <a:prstGeom prst="rect">
            <a:avLst/>
          </a:prstGeom>
          <a:solidFill>
            <a:srgbClr val="648ED8"/>
          </a:soli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79" name="Rectangle 4"/>
          <p:cNvSpPr>
            <a:spLocks noChangeArrowheads="1"/>
          </p:cNvSpPr>
          <p:nvPr/>
        </p:nvSpPr>
        <p:spPr bwMode="auto">
          <a:xfrm>
            <a:off x="2924175" y="4981575"/>
            <a:ext cx="5772150" cy="10287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E6F6FF"/>
              </a:gs>
              <a:gs pos="100000">
                <a:srgbClr val="CCECFF"/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80" name="Rectangle 5"/>
          <p:cNvSpPr>
            <a:spLocks noChangeArrowheads="1"/>
          </p:cNvSpPr>
          <p:nvPr/>
        </p:nvSpPr>
        <p:spPr bwMode="auto">
          <a:xfrm>
            <a:off x="2933700" y="1295400"/>
            <a:ext cx="5772150" cy="733425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E6F6FF"/>
              </a:gs>
              <a:gs pos="100000">
                <a:srgbClr val="CCECFF"/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81" name="Rectangle 6"/>
          <p:cNvSpPr>
            <a:spLocks noChangeArrowheads="1"/>
          </p:cNvSpPr>
          <p:nvPr/>
        </p:nvSpPr>
        <p:spPr bwMode="auto">
          <a:xfrm>
            <a:off x="2936875" y="1284288"/>
            <a:ext cx="5767388" cy="47259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82" name="Rectangle 7"/>
          <p:cNvSpPr>
            <a:spLocks noChangeArrowheads="1"/>
          </p:cNvSpPr>
          <p:nvPr/>
        </p:nvSpPr>
        <p:spPr bwMode="auto">
          <a:xfrm>
            <a:off x="1452563" y="3557588"/>
            <a:ext cx="11430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83" name="Text Box 8"/>
          <p:cNvSpPr txBox="1">
            <a:spLocks noChangeArrowheads="1"/>
          </p:cNvSpPr>
          <p:nvPr/>
        </p:nvSpPr>
        <p:spPr bwMode="auto">
          <a:xfrm>
            <a:off x="461963" y="230505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Core</a:t>
            </a:r>
          </a:p>
        </p:txBody>
      </p:sp>
      <p:sp>
        <p:nvSpPr>
          <p:cNvPr id="126984" name="Text Box 9"/>
          <p:cNvSpPr txBox="1">
            <a:spLocks noChangeArrowheads="1"/>
          </p:cNvSpPr>
          <p:nvPr/>
        </p:nvSpPr>
        <p:spPr bwMode="auto">
          <a:xfrm>
            <a:off x="1528763" y="230505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0">
                <a:solidFill>
                  <a:srgbClr val="000000"/>
                </a:solidFill>
              </a:rPr>
              <a:t>Context</a:t>
            </a:r>
          </a:p>
        </p:txBody>
      </p:sp>
      <p:sp>
        <p:nvSpPr>
          <p:cNvPr id="126985" name="Rectangle 10"/>
          <p:cNvSpPr>
            <a:spLocks noChangeArrowheads="1"/>
          </p:cNvSpPr>
          <p:nvPr/>
        </p:nvSpPr>
        <p:spPr bwMode="auto">
          <a:xfrm>
            <a:off x="309563" y="2719388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86" name="Rectangle 11"/>
          <p:cNvSpPr>
            <a:spLocks noChangeArrowheads="1"/>
          </p:cNvSpPr>
          <p:nvPr/>
        </p:nvSpPr>
        <p:spPr bwMode="auto">
          <a:xfrm>
            <a:off x="309563" y="3557588"/>
            <a:ext cx="1143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87" name="Rectangle 12"/>
          <p:cNvSpPr>
            <a:spLocks noChangeArrowheads="1"/>
          </p:cNvSpPr>
          <p:nvPr/>
        </p:nvSpPr>
        <p:spPr bwMode="auto">
          <a:xfrm>
            <a:off x="1452563" y="2719388"/>
            <a:ext cx="1143000" cy="838200"/>
          </a:xfrm>
          <a:prstGeom prst="rect">
            <a:avLst/>
          </a:prstGeom>
          <a:solidFill>
            <a:srgbClr val="648ED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88" name="Line 13"/>
          <p:cNvSpPr>
            <a:spLocks noChangeShapeType="1"/>
          </p:cNvSpPr>
          <p:nvPr/>
        </p:nvSpPr>
        <p:spPr bwMode="auto">
          <a:xfrm flipV="1">
            <a:off x="2606675" y="1225550"/>
            <a:ext cx="315913" cy="14890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89" name="Line 14"/>
          <p:cNvSpPr>
            <a:spLocks noChangeShapeType="1"/>
          </p:cNvSpPr>
          <p:nvPr/>
        </p:nvSpPr>
        <p:spPr bwMode="auto">
          <a:xfrm>
            <a:off x="2597150" y="4394200"/>
            <a:ext cx="320675" cy="16240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6990" name="AutoShape 15"/>
          <p:cNvSpPr>
            <a:spLocks noChangeArrowheads="1"/>
          </p:cNvSpPr>
          <p:nvPr/>
        </p:nvSpPr>
        <p:spPr bwMode="auto">
          <a:xfrm>
            <a:off x="1838325" y="3490913"/>
            <a:ext cx="333375" cy="361950"/>
          </a:xfrm>
          <a:prstGeom prst="downArrow">
            <a:avLst>
              <a:gd name="adj1" fmla="val 50000"/>
              <a:gd name="adj2" fmla="val 27143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91" name="Rectangle 16"/>
          <p:cNvSpPr>
            <a:spLocks noGrp="1" noChangeArrowheads="1"/>
          </p:cNvSpPr>
          <p:nvPr>
            <p:ph type="title"/>
          </p:nvPr>
        </p:nvSpPr>
        <p:spPr>
          <a:xfrm>
            <a:off x="261938" y="215900"/>
            <a:ext cx="8562975" cy="990600"/>
          </a:xfrm>
        </p:spPr>
        <p:txBody>
          <a:bodyPr/>
          <a:lstStyle/>
          <a:p>
            <a:r>
              <a:rPr lang="en-US" smtClean="0"/>
              <a:t>Freeing Resources Trapped in Context</a:t>
            </a:r>
            <a:br>
              <a:rPr lang="en-US" smtClean="0"/>
            </a:br>
            <a:r>
              <a:rPr lang="en-US" sz="2800" smtClean="0">
                <a:solidFill>
                  <a:schemeClr val="folHlink"/>
                </a:solidFill>
              </a:rPr>
              <a:t>The Six Levers Model</a:t>
            </a:r>
          </a:p>
        </p:txBody>
      </p:sp>
      <p:sp>
        <p:nvSpPr>
          <p:cNvPr id="126992" name="Rectangle 17"/>
          <p:cNvSpPr>
            <a:spLocks noChangeArrowheads="1"/>
          </p:cNvSpPr>
          <p:nvPr/>
        </p:nvSpPr>
        <p:spPr bwMode="auto">
          <a:xfrm>
            <a:off x="2943225" y="2762250"/>
            <a:ext cx="5772150" cy="742950"/>
          </a:xfrm>
          <a:prstGeom prst="rect">
            <a:avLst/>
          </a:prstGeom>
          <a:solidFill>
            <a:schemeClr val="folHlink"/>
          </a:soli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93" name="Rectangle 18"/>
          <p:cNvSpPr>
            <a:spLocks noChangeArrowheads="1"/>
          </p:cNvSpPr>
          <p:nvPr/>
        </p:nvSpPr>
        <p:spPr bwMode="auto">
          <a:xfrm>
            <a:off x="2952750" y="4267200"/>
            <a:ext cx="5743575" cy="762000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E6F6FF"/>
              </a:gs>
              <a:gs pos="100000">
                <a:srgbClr val="CCECFF"/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6994" name="Text Box 19"/>
          <p:cNvSpPr txBox="1">
            <a:spLocks noChangeArrowheads="1"/>
          </p:cNvSpPr>
          <p:nvPr/>
        </p:nvSpPr>
        <p:spPr bwMode="auto">
          <a:xfrm>
            <a:off x="3087688" y="1282700"/>
            <a:ext cx="5541962" cy="466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Centralize.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 b="0">
                <a:solidFill>
                  <a:srgbClr val="000000"/>
                </a:solidFill>
              </a:rPr>
              <a:t>Bring operations under a single authority to reduce overhead costs and create a single decision-making authority to manage risk</a:t>
            </a: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Standardize.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400" b="0">
                <a:solidFill>
                  <a:srgbClr val="000000"/>
                </a:solidFill>
              </a:rPr>
              <a:t>Reduce the variety and variability of processes delivering similar outputs to further reduce costs and minimize risks.</a:t>
            </a:r>
            <a:endParaRPr lang="en-US" sz="1400">
              <a:solidFill>
                <a:srgbClr val="648ED8"/>
              </a:solidFill>
            </a:endParaRP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Modularize.</a:t>
            </a:r>
            <a:r>
              <a:rPr lang="en-US" sz="1400" b="0">
                <a:solidFill>
                  <a:srgbClr val="000000"/>
                </a:solidFill>
              </a:rPr>
              <a:t> Deconstruct the system into its component subsystems and standardize interfaces for future cost reductions.</a:t>
            </a: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Optimize.</a:t>
            </a:r>
            <a:r>
              <a:rPr lang="en-US" sz="1400" b="0">
                <a:solidFill>
                  <a:srgbClr val="000000"/>
                </a:solidFill>
              </a:rPr>
              <a:t> Eliminate redundant steps, automate standard sequences, streamline remaining operations, substitute lower-cost components, or otherwise cost- and resource-reduce.</a:t>
            </a: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Instrument.</a:t>
            </a:r>
            <a:r>
              <a:rPr lang="en-US" sz="1400" b="0">
                <a:solidFill>
                  <a:srgbClr val="000000"/>
                </a:solidFill>
              </a:rPr>
              <a:t>  Characterize the remaining processes in terms of the variability of key parameters and develop monitor-and-control systems to manage their performance.</a:t>
            </a:r>
            <a:endParaRPr lang="en-US" sz="1400">
              <a:solidFill>
                <a:srgbClr val="00007E"/>
              </a:solidFill>
            </a:endParaRPr>
          </a:p>
          <a:p>
            <a:pPr marL="457200" indent="-457200">
              <a:spcBef>
                <a:spcPct val="50000"/>
              </a:spcBef>
              <a:buClr>
                <a:srgbClr val="00007E"/>
              </a:buClr>
              <a:buFontTx/>
              <a:buAutoNum type="arabicPeriod"/>
            </a:pPr>
            <a:r>
              <a:rPr lang="en-US" sz="1400">
                <a:solidFill>
                  <a:srgbClr val="00007E"/>
                </a:solidFill>
              </a:rPr>
              <a:t>Outsource.</a:t>
            </a:r>
            <a:r>
              <a:rPr lang="en-US" sz="1400" b="0">
                <a:solidFill>
                  <a:srgbClr val="000000"/>
                </a:solidFill>
              </a:rPr>
              <a:t> Drive processes out of the enterprise entirely to further reduce overhead, variabilize costs, and minimize future investment.  Incorporate vendor use of monitor-and-control systems into Service Level Agreement.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60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5900"/>
            <a:ext cx="8534400" cy="990600"/>
          </a:xfrm>
        </p:spPr>
        <p:txBody>
          <a:bodyPr/>
          <a:lstStyle/>
          <a:p>
            <a:r>
              <a:rPr lang="en-US" smtClean="0"/>
              <a:t>Three Innovation “Playbooks”</a:t>
            </a:r>
            <a:endParaRPr lang="en-US" sz="2400" smtClean="0">
              <a:solidFill>
                <a:schemeClr val="folHlink"/>
              </a:solidFill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289175" y="2838450"/>
            <a:ext cx="1509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70C0"/>
                </a:solidFill>
              </a:rPr>
              <a:t>Separation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489450" y="2838450"/>
            <a:ext cx="777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C00000"/>
                </a:solidFill>
              </a:rPr>
              <a:t>Time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56388" y="2838450"/>
            <a:ext cx="7556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cs typeface="+mn-cs"/>
              </a:rPr>
              <a:t>Cost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2289175" y="3379788"/>
            <a:ext cx="17954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70C0"/>
                </a:solidFill>
              </a:rPr>
              <a:t>Unmatchable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4489450" y="3379788"/>
            <a:ext cx="18526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C00000"/>
                </a:solidFill>
              </a:rPr>
              <a:t>Good enough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656388" y="3379788"/>
            <a:ext cx="13096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cs typeface="+mn-cs"/>
              </a:rPr>
              <a:t>Systemic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1430338" y="4840288"/>
            <a:ext cx="6429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Mixing Modes of Innovation Creates Waste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</a:rPr>
              <a:t>One Playbook per Project!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289175" y="3929063"/>
            <a:ext cx="1281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>
                <a:solidFill>
                  <a:srgbClr val="0070C0"/>
                </a:solidFill>
              </a:rPr>
              <a:t>How far?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489450" y="3929063"/>
            <a:ext cx="1409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>
                <a:solidFill>
                  <a:srgbClr val="C00000"/>
                </a:solidFill>
              </a:rPr>
              <a:t>How fast?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56388" y="3929063"/>
            <a:ext cx="15525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  <a:cs typeface="+mn-cs"/>
              </a:rPr>
              <a:t>How deep?</a:t>
            </a:r>
          </a:p>
        </p:txBody>
      </p:sp>
      <p:grpSp>
        <p:nvGrpSpPr>
          <p:cNvPr id="129036" name="Group 25"/>
          <p:cNvGrpSpPr>
            <a:grpSpLocks/>
          </p:cNvGrpSpPr>
          <p:nvPr/>
        </p:nvGrpSpPr>
        <p:grpSpPr bwMode="auto">
          <a:xfrm>
            <a:off x="2289175" y="1631950"/>
            <a:ext cx="1458913" cy="844550"/>
            <a:chOff x="1192194" y="2152888"/>
            <a:chExt cx="1458409" cy="844952"/>
          </a:xfrm>
        </p:grpSpPr>
        <p:sp>
          <p:nvSpPr>
            <p:cNvPr id="129046" name="Pentagon 26"/>
            <p:cNvSpPr>
              <a:spLocks noChangeArrowheads="1"/>
            </p:cNvSpPr>
            <p:nvPr/>
          </p:nvSpPr>
          <p:spPr bwMode="auto">
            <a:xfrm>
              <a:off x="1203767" y="2152888"/>
              <a:ext cx="1446836" cy="844952"/>
            </a:xfrm>
            <a:prstGeom prst="homePlate">
              <a:avLst>
                <a:gd name="adj" fmla="val 49998"/>
              </a:avLst>
            </a:prstGeom>
            <a:solidFill>
              <a:srgbClr val="0070C0"/>
            </a:solidFill>
            <a:ln w="38100" algn="ctr">
              <a:solidFill>
                <a:schemeClr val="accent2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29047" name="TextBox 27"/>
            <p:cNvSpPr txBox="1">
              <a:spLocks noChangeArrowheads="1"/>
            </p:cNvSpPr>
            <p:nvPr/>
          </p:nvSpPr>
          <p:spPr bwMode="auto">
            <a:xfrm>
              <a:off x="1192194" y="2419109"/>
              <a:ext cx="13837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FFFF00"/>
                  </a:solidFill>
                </a:rPr>
                <a:t>Differentiate</a:t>
              </a:r>
            </a:p>
          </p:txBody>
        </p:sp>
      </p:grpSp>
      <p:grpSp>
        <p:nvGrpSpPr>
          <p:cNvPr id="129037" name="Group 28"/>
          <p:cNvGrpSpPr>
            <a:grpSpLocks/>
          </p:cNvGrpSpPr>
          <p:nvPr/>
        </p:nvGrpSpPr>
        <p:grpSpPr bwMode="auto">
          <a:xfrm>
            <a:off x="4489450" y="1587500"/>
            <a:ext cx="1446213" cy="844550"/>
            <a:chOff x="1203767" y="3300714"/>
            <a:chExt cx="1446836" cy="844952"/>
          </a:xfrm>
        </p:grpSpPr>
        <p:sp>
          <p:nvSpPr>
            <p:cNvPr id="30" name="Pentagon 29"/>
            <p:cNvSpPr/>
            <p:nvPr/>
          </p:nvSpPr>
          <p:spPr bwMode="auto">
            <a:xfrm>
              <a:off x="1203767" y="3300714"/>
              <a:ext cx="1446836" cy="844952"/>
            </a:xfrm>
            <a:prstGeom prst="homePlate">
              <a:avLst/>
            </a:prstGeom>
            <a:solidFill>
              <a:schemeClr val="accent1"/>
            </a:solidFill>
            <a:ln w="38100" algn="ctr">
              <a:solidFill>
                <a:schemeClr val="accent6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45" name="TextBox 30"/>
            <p:cNvSpPr txBox="1">
              <a:spLocks noChangeArrowheads="1"/>
            </p:cNvSpPr>
            <p:nvPr/>
          </p:nvSpPr>
          <p:spPr bwMode="auto">
            <a:xfrm>
              <a:off x="1226919" y="3543783"/>
              <a:ext cx="116570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FFFF00"/>
                  </a:solidFill>
                </a:rPr>
                <a:t>Neutralize</a:t>
              </a:r>
            </a:p>
          </p:txBody>
        </p:sp>
      </p:grpSp>
      <p:grpSp>
        <p:nvGrpSpPr>
          <p:cNvPr id="129038" name="Group 31"/>
          <p:cNvGrpSpPr>
            <a:grpSpLocks/>
          </p:cNvGrpSpPr>
          <p:nvPr/>
        </p:nvGrpSpPr>
        <p:grpSpPr bwMode="auto">
          <a:xfrm>
            <a:off x="6656388" y="1531938"/>
            <a:ext cx="1446212" cy="844550"/>
            <a:chOff x="1203767" y="4448537"/>
            <a:chExt cx="1446836" cy="844952"/>
          </a:xfrm>
        </p:grpSpPr>
        <p:sp>
          <p:nvSpPr>
            <p:cNvPr id="33" name="Pentagon 32"/>
            <p:cNvSpPr/>
            <p:nvPr/>
          </p:nvSpPr>
          <p:spPr bwMode="auto">
            <a:xfrm>
              <a:off x="1203767" y="4448537"/>
              <a:ext cx="1446836" cy="844952"/>
            </a:xfrm>
            <a:prstGeom prst="homePlate">
              <a:avLst/>
            </a:prstGeom>
            <a:solidFill>
              <a:schemeClr val="accent6"/>
            </a:solidFill>
            <a:ln w="38100" algn="ctr">
              <a:solidFill>
                <a:srgbClr val="C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9043" name="TextBox 33"/>
            <p:cNvSpPr txBox="1">
              <a:spLocks noChangeArrowheads="1"/>
            </p:cNvSpPr>
            <p:nvPr/>
          </p:nvSpPr>
          <p:spPr bwMode="auto">
            <a:xfrm>
              <a:off x="1307944" y="4703180"/>
              <a:ext cx="105349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chemeClr val="accent1"/>
                  </a:solidFill>
                </a:rPr>
                <a:t>Optimize</a:t>
              </a:r>
            </a:p>
          </p:txBody>
        </p:sp>
      </p:grpSp>
      <p:sp>
        <p:nvSpPr>
          <p:cNvPr id="129039" name="TextBox 34"/>
          <p:cNvSpPr txBox="1">
            <a:spLocks noChangeArrowheads="1"/>
          </p:cNvSpPr>
          <p:nvPr/>
        </p:nvSpPr>
        <p:spPr bwMode="auto">
          <a:xfrm>
            <a:off x="469900" y="2838450"/>
            <a:ext cx="1511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/>
              <a:t>Core Value</a:t>
            </a:r>
          </a:p>
        </p:txBody>
      </p:sp>
      <p:sp>
        <p:nvSpPr>
          <p:cNvPr id="129040" name="TextBox 35"/>
          <p:cNvSpPr txBox="1">
            <a:spLocks noChangeArrowheads="1"/>
          </p:cNvSpPr>
          <p:nvPr/>
        </p:nvSpPr>
        <p:spPr bwMode="auto">
          <a:xfrm>
            <a:off x="393700" y="3379788"/>
            <a:ext cx="1566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/>
              <a:t>Focal Point</a:t>
            </a:r>
          </a:p>
        </p:txBody>
      </p:sp>
      <p:sp>
        <p:nvSpPr>
          <p:cNvPr id="129041" name="TextBox 36"/>
          <p:cNvSpPr txBox="1">
            <a:spLocks noChangeArrowheads="1"/>
          </p:cNvSpPr>
          <p:nvPr/>
        </p:nvSpPr>
        <p:spPr bwMode="auto">
          <a:xfrm>
            <a:off x="617538" y="3929063"/>
            <a:ext cx="1411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/>
              <a:t>Challenge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9" grpId="0"/>
      <p:bldP spid="61" grpId="0"/>
      <p:bldP spid="67" grpId="0"/>
      <p:bldP spid="68" grpId="0"/>
      <p:bldP spid="69" grpId="0"/>
      <p:bldP spid="70" grpId="0"/>
      <p:bldP spid="23" grpId="0"/>
      <p:bldP spid="24" grpId="0"/>
      <p:bldP spid="2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073" name="Group 2"/>
          <p:cNvGrpSpPr>
            <a:grpSpLocks/>
          </p:cNvGrpSpPr>
          <p:nvPr/>
        </p:nvGrpSpPr>
        <p:grpSpPr bwMode="auto">
          <a:xfrm>
            <a:off x="835025" y="2497138"/>
            <a:ext cx="2660650" cy="822325"/>
            <a:chOff x="526" y="1573"/>
            <a:chExt cx="1676" cy="518"/>
          </a:xfrm>
        </p:grpSpPr>
        <p:sp>
          <p:nvSpPr>
            <p:cNvPr id="131095" name="Line 3"/>
            <p:cNvSpPr>
              <a:spLocks noChangeShapeType="1"/>
            </p:cNvSpPr>
            <p:nvPr/>
          </p:nvSpPr>
          <p:spPr bwMode="auto">
            <a:xfrm>
              <a:off x="1590" y="1854"/>
              <a:ext cx="612" cy="1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1096" name="Text Box 4"/>
            <p:cNvSpPr txBox="1">
              <a:spLocks noChangeArrowheads="1"/>
            </p:cNvSpPr>
            <p:nvPr/>
          </p:nvSpPr>
          <p:spPr bwMode="auto">
            <a:xfrm>
              <a:off x="526" y="1573"/>
              <a:ext cx="949" cy="51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/>
                <a:t>Failed</a:t>
              </a:r>
            </a:p>
            <a:p>
              <a:pPr algn="ctr" eaLnBrk="0" hangingPunct="0"/>
              <a:r>
                <a:rPr lang="en-US" sz="2400"/>
                <a:t>Attempts</a:t>
              </a:r>
            </a:p>
          </p:txBody>
        </p:sp>
      </p:grpSp>
      <p:grpSp>
        <p:nvGrpSpPr>
          <p:cNvPr id="131074" name="Group 5"/>
          <p:cNvGrpSpPr>
            <a:grpSpLocks/>
          </p:cNvGrpSpPr>
          <p:nvPr/>
        </p:nvGrpSpPr>
        <p:grpSpPr bwMode="auto">
          <a:xfrm>
            <a:off x="1128713" y="3990975"/>
            <a:ext cx="2747962" cy="763588"/>
            <a:chOff x="711" y="2514"/>
            <a:chExt cx="1731" cy="481"/>
          </a:xfrm>
        </p:grpSpPr>
        <p:sp>
          <p:nvSpPr>
            <p:cNvPr id="131093" name="Text Box 6"/>
            <p:cNvSpPr txBox="1">
              <a:spLocks noChangeArrowheads="1"/>
            </p:cNvSpPr>
            <p:nvPr/>
          </p:nvSpPr>
          <p:spPr bwMode="auto">
            <a:xfrm>
              <a:off x="711" y="2707"/>
              <a:ext cx="682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/>
                <a:t>Waste</a:t>
              </a:r>
            </a:p>
          </p:txBody>
        </p:sp>
        <p:sp>
          <p:nvSpPr>
            <p:cNvPr id="131094" name="Line 7"/>
            <p:cNvSpPr>
              <a:spLocks noChangeShapeType="1"/>
            </p:cNvSpPr>
            <p:nvPr/>
          </p:nvSpPr>
          <p:spPr bwMode="auto">
            <a:xfrm flipV="1">
              <a:off x="1710" y="2514"/>
              <a:ext cx="732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363663" y="5272088"/>
            <a:ext cx="7415212" cy="9223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eaLnBrk="0" hangingPunct="0">
              <a:buFontTx/>
              <a:buChar char="•"/>
            </a:pPr>
            <a:r>
              <a:rPr lang="en-US" b="0">
                <a:solidFill>
                  <a:schemeClr val="tx2"/>
                </a:solidFill>
              </a:rPr>
              <a:t>Differentiation projects that don’t achieve unmatchable results</a:t>
            </a:r>
          </a:p>
          <a:p>
            <a:pPr marL="228600" indent="-228600" eaLnBrk="0" hangingPunct="0">
              <a:buFontTx/>
              <a:buChar char="•"/>
            </a:pPr>
            <a:r>
              <a:rPr lang="en-US" b="0">
                <a:solidFill>
                  <a:schemeClr val="tx2"/>
                </a:solidFill>
              </a:rPr>
              <a:t>Neutralization projects that try to differentiate at the same time</a:t>
            </a:r>
          </a:p>
          <a:p>
            <a:pPr marL="228600" indent="-228600" eaLnBrk="0" hangingPunct="0">
              <a:buFontTx/>
              <a:buChar char="•"/>
            </a:pPr>
            <a:r>
              <a:rPr lang="en-US" b="0">
                <a:solidFill>
                  <a:schemeClr val="tx2"/>
                </a:solidFill>
              </a:rPr>
              <a:t>Optimization projects that don’t attack the critical costs</a:t>
            </a:r>
          </a:p>
        </p:txBody>
      </p:sp>
      <p:sp>
        <p:nvSpPr>
          <p:cNvPr id="131076" name="Text Box 23"/>
          <p:cNvSpPr txBox="1">
            <a:spLocks noChangeArrowheads="1"/>
          </p:cNvSpPr>
          <p:nvPr/>
        </p:nvSpPr>
        <p:spPr bwMode="auto">
          <a:xfrm>
            <a:off x="1366838" y="4948238"/>
            <a:ext cx="7415212" cy="3683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eaLnBrk="0" hangingPunct="0"/>
            <a:r>
              <a:rPr lang="en-US">
                <a:solidFill>
                  <a:schemeClr val="tx2"/>
                </a:solidFill>
              </a:rPr>
              <a:t>Sources of Waste:</a:t>
            </a:r>
            <a:endParaRPr lang="en-US" b="0">
              <a:solidFill>
                <a:schemeClr val="tx2"/>
              </a:solidFill>
            </a:endParaRPr>
          </a:p>
        </p:txBody>
      </p:sp>
      <p:sp>
        <p:nvSpPr>
          <p:cNvPr id="131077" name="Rectangle 8"/>
          <p:cNvSpPr>
            <a:spLocks noGrp="1" noChangeArrowheads="1"/>
          </p:cNvSpPr>
          <p:nvPr>
            <p:ph type="title"/>
          </p:nvPr>
        </p:nvSpPr>
        <p:spPr>
          <a:xfrm>
            <a:off x="419100" y="234950"/>
            <a:ext cx="8448675" cy="990600"/>
          </a:xfrm>
        </p:spPr>
        <p:txBody>
          <a:bodyPr/>
          <a:lstStyle/>
          <a:p>
            <a:r>
              <a:rPr lang="en-US" smtClean="0"/>
              <a:t>Return on Innovation</a:t>
            </a:r>
          </a:p>
        </p:txBody>
      </p:sp>
      <p:grpSp>
        <p:nvGrpSpPr>
          <p:cNvPr id="131078" name="Group 9"/>
          <p:cNvGrpSpPr>
            <a:grpSpLocks/>
          </p:cNvGrpSpPr>
          <p:nvPr/>
        </p:nvGrpSpPr>
        <p:grpSpPr bwMode="auto">
          <a:xfrm>
            <a:off x="2028825" y="973138"/>
            <a:ext cx="2249488" cy="1274762"/>
            <a:chOff x="1278" y="613"/>
            <a:chExt cx="1417" cy="803"/>
          </a:xfrm>
        </p:grpSpPr>
        <p:sp>
          <p:nvSpPr>
            <p:cNvPr id="131091" name="Text Box 10"/>
            <p:cNvSpPr txBox="1">
              <a:spLocks noChangeArrowheads="1"/>
            </p:cNvSpPr>
            <p:nvPr/>
          </p:nvSpPr>
          <p:spPr bwMode="auto">
            <a:xfrm>
              <a:off x="1278" y="613"/>
              <a:ext cx="1417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/>
                <a:t>Differentiation</a:t>
              </a:r>
            </a:p>
          </p:txBody>
        </p:sp>
        <p:sp>
          <p:nvSpPr>
            <p:cNvPr id="131092" name="Line 11"/>
            <p:cNvSpPr>
              <a:spLocks noChangeShapeType="1"/>
            </p:cNvSpPr>
            <p:nvPr/>
          </p:nvSpPr>
          <p:spPr bwMode="auto">
            <a:xfrm flipH="1" flipV="1">
              <a:off x="1992" y="936"/>
              <a:ext cx="51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31079" name="Group 12"/>
          <p:cNvGrpSpPr>
            <a:grpSpLocks/>
          </p:cNvGrpSpPr>
          <p:nvPr/>
        </p:nvGrpSpPr>
        <p:grpSpPr bwMode="auto">
          <a:xfrm>
            <a:off x="4633913" y="973138"/>
            <a:ext cx="2198687" cy="1322387"/>
            <a:chOff x="2919" y="613"/>
            <a:chExt cx="1385" cy="833"/>
          </a:xfrm>
        </p:grpSpPr>
        <p:sp>
          <p:nvSpPr>
            <p:cNvPr id="131089" name="Text Box 13"/>
            <p:cNvSpPr txBox="1">
              <a:spLocks noChangeArrowheads="1"/>
            </p:cNvSpPr>
            <p:nvPr/>
          </p:nvSpPr>
          <p:spPr bwMode="auto">
            <a:xfrm>
              <a:off x="2919" y="613"/>
              <a:ext cx="1385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/>
                <a:t>Neutralization</a:t>
              </a:r>
            </a:p>
          </p:txBody>
        </p:sp>
        <p:sp>
          <p:nvSpPr>
            <p:cNvPr id="131090" name="Line 14"/>
            <p:cNvSpPr>
              <a:spLocks noChangeShapeType="1"/>
            </p:cNvSpPr>
            <p:nvPr/>
          </p:nvSpPr>
          <p:spPr bwMode="auto">
            <a:xfrm flipV="1">
              <a:off x="3060" y="936"/>
              <a:ext cx="360" cy="5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31080" name="Group 15"/>
          <p:cNvGrpSpPr>
            <a:grpSpLocks/>
          </p:cNvGrpSpPr>
          <p:nvPr/>
        </p:nvGrpSpPr>
        <p:grpSpPr bwMode="auto">
          <a:xfrm>
            <a:off x="5457825" y="2811463"/>
            <a:ext cx="3297238" cy="461962"/>
            <a:chOff x="3438" y="1771"/>
            <a:chExt cx="2077" cy="291"/>
          </a:xfrm>
        </p:grpSpPr>
        <p:sp>
          <p:nvSpPr>
            <p:cNvPr id="131087" name="Text Box 16"/>
            <p:cNvSpPr txBox="1">
              <a:spLocks noChangeArrowheads="1"/>
            </p:cNvSpPr>
            <p:nvPr/>
          </p:nvSpPr>
          <p:spPr bwMode="auto">
            <a:xfrm>
              <a:off x="4226" y="1771"/>
              <a:ext cx="1289" cy="29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/>
                <a:t>Optimization</a:t>
              </a:r>
            </a:p>
          </p:txBody>
        </p:sp>
        <p:sp>
          <p:nvSpPr>
            <p:cNvPr id="131088" name="Line 17"/>
            <p:cNvSpPr>
              <a:spLocks noChangeShapeType="1"/>
            </p:cNvSpPr>
            <p:nvPr/>
          </p:nvSpPr>
          <p:spPr bwMode="auto">
            <a:xfrm flipV="1">
              <a:off x="3438" y="1914"/>
              <a:ext cx="636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31081" name="Group 18"/>
          <p:cNvGrpSpPr>
            <a:grpSpLocks/>
          </p:cNvGrpSpPr>
          <p:nvPr/>
        </p:nvGrpSpPr>
        <p:grpSpPr bwMode="auto">
          <a:xfrm>
            <a:off x="3090863" y="1839913"/>
            <a:ext cx="2784475" cy="2862262"/>
            <a:chOff x="1947" y="1159"/>
            <a:chExt cx="1754" cy="1803"/>
          </a:xfrm>
        </p:grpSpPr>
        <p:sp>
          <p:nvSpPr>
            <p:cNvPr id="131083" name="Freeform 19"/>
            <p:cNvSpPr>
              <a:spLocks/>
            </p:cNvSpPr>
            <p:nvPr/>
          </p:nvSpPr>
          <p:spPr bwMode="auto">
            <a:xfrm>
              <a:off x="2856" y="1159"/>
              <a:ext cx="526" cy="737"/>
            </a:xfrm>
            <a:custGeom>
              <a:avLst/>
              <a:gdLst>
                <a:gd name="T0" fmla="*/ 2147483647 w 99"/>
                <a:gd name="T1" fmla="*/ 2147483647 h 139"/>
                <a:gd name="T2" fmla="*/ 0 w 99"/>
                <a:gd name="T3" fmla="*/ 0 h 139"/>
                <a:gd name="T4" fmla="*/ 0 w 99"/>
                <a:gd name="T5" fmla="*/ 2147483647 h 139"/>
                <a:gd name="T6" fmla="*/ 2147483647 w 99"/>
                <a:gd name="T7" fmla="*/ 2147483647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139"/>
                <a:gd name="T14" fmla="*/ 99 w 99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139">
                  <a:moveTo>
                    <a:pt x="99" y="42"/>
                  </a:moveTo>
                  <a:cubicBezTo>
                    <a:pt x="73" y="15"/>
                    <a:pt x="37" y="0"/>
                    <a:pt x="0" y="0"/>
                  </a:cubicBezTo>
                  <a:lnTo>
                    <a:pt x="0" y="139"/>
                  </a:lnTo>
                  <a:lnTo>
                    <a:pt x="99" y="42"/>
                  </a:lnTo>
                  <a:close/>
                </a:path>
              </a:pathLst>
            </a:custGeom>
            <a:solidFill>
              <a:srgbClr val="CC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84" name="Freeform 20"/>
            <p:cNvSpPr>
              <a:spLocks/>
            </p:cNvSpPr>
            <p:nvPr/>
          </p:nvSpPr>
          <p:spPr bwMode="auto">
            <a:xfrm>
              <a:off x="2962" y="1509"/>
              <a:ext cx="739" cy="753"/>
            </a:xfrm>
            <a:custGeom>
              <a:avLst/>
              <a:gdLst>
                <a:gd name="T0" fmla="*/ 2147483647 w 139"/>
                <a:gd name="T1" fmla="*/ 2147483647 h 142"/>
                <a:gd name="T2" fmla="*/ 2147483647 w 139"/>
                <a:gd name="T3" fmla="*/ 2147483647 h 142"/>
                <a:gd name="T4" fmla="*/ 2147483647 w 139"/>
                <a:gd name="T5" fmla="*/ 0 h 142"/>
                <a:gd name="T6" fmla="*/ 0 w 139"/>
                <a:gd name="T7" fmla="*/ 2147483647 h 142"/>
                <a:gd name="T8" fmla="*/ 2147483647 w 139"/>
                <a:gd name="T9" fmla="*/ 2147483647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"/>
                <a:gd name="T16" fmla="*/ 0 h 142"/>
                <a:gd name="T17" fmla="*/ 139 w 139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" h="142">
                  <a:moveTo>
                    <a:pt x="131" y="142"/>
                  </a:moveTo>
                  <a:cubicBezTo>
                    <a:pt x="136" y="127"/>
                    <a:pt x="139" y="112"/>
                    <a:pt x="139" y="97"/>
                  </a:cubicBezTo>
                  <a:cubicBezTo>
                    <a:pt x="139" y="60"/>
                    <a:pt x="124" y="26"/>
                    <a:pt x="99" y="0"/>
                  </a:cubicBezTo>
                  <a:lnTo>
                    <a:pt x="0" y="97"/>
                  </a:lnTo>
                  <a:lnTo>
                    <a:pt x="131" y="142"/>
                  </a:lnTo>
                  <a:close/>
                </a:path>
              </a:pathLst>
            </a:custGeom>
            <a:solidFill>
              <a:srgbClr val="E8C014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85" name="Freeform 21"/>
            <p:cNvSpPr>
              <a:spLocks/>
            </p:cNvSpPr>
            <p:nvPr/>
          </p:nvSpPr>
          <p:spPr bwMode="auto">
            <a:xfrm>
              <a:off x="1947" y="1710"/>
              <a:ext cx="1435" cy="1252"/>
            </a:xfrm>
            <a:custGeom>
              <a:avLst/>
              <a:gdLst>
                <a:gd name="T0" fmla="*/ 2147483647 w 270"/>
                <a:gd name="T1" fmla="*/ 0 h 236"/>
                <a:gd name="T2" fmla="*/ 0 w 270"/>
                <a:gd name="T3" fmla="*/ 2147483647 h 236"/>
                <a:gd name="T4" fmla="*/ 2147483647 w 270"/>
                <a:gd name="T5" fmla="*/ 2147483647 h 236"/>
                <a:gd name="T6" fmla="*/ 2147483647 w 270"/>
                <a:gd name="T7" fmla="*/ 2147483647 h 236"/>
                <a:gd name="T8" fmla="*/ 2147483647 w 270"/>
                <a:gd name="T9" fmla="*/ 2147483647 h 236"/>
                <a:gd name="T10" fmla="*/ 2147483647 w 270"/>
                <a:gd name="T11" fmla="*/ 0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0"/>
                <a:gd name="T19" fmla="*/ 0 h 236"/>
                <a:gd name="T20" fmla="*/ 270 w 270"/>
                <a:gd name="T21" fmla="*/ 236 h 2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0" h="236">
                  <a:moveTo>
                    <a:pt x="39" y="0"/>
                  </a:moveTo>
                  <a:cubicBezTo>
                    <a:pt x="14" y="26"/>
                    <a:pt x="0" y="60"/>
                    <a:pt x="0" y="96"/>
                  </a:cubicBezTo>
                  <a:cubicBezTo>
                    <a:pt x="0" y="173"/>
                    <a:pt x="62" y="236"/>
                    <a:pt x="139" y="236"/>
                  </a:cubicBezTo>
                  <a:cubicBezTo>
                    <a:pt x="198" y="235"/>
                    <a:pt x="251" y="198"/>
                    <a:pt x="270" y="142"/>
                  </a:cubicBezTo>
                  <a:lnTo>
                    <a:pt x="139" y="97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9A714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086" name="Freeform 22"/>
            <p:cNvSpPr>
              <a:spLocks/>
            </p:cNvSpPr>
            <p:nvPr/>
          </p:nvSpPr>
          <p:spPr bwMode="auto">
            <a:xfrm>
              <a:off x="2176" y="1159"/>
              <a:ext cx="531" cy="737"/>
            </a:xfrm>
            <a:custGeom>
              <a:avLst/>
              <a:gdLst>
                <a:gd name="T0" fmla="*/ 2147483647 w 100"/>
                <a:gd name="T1" fmla="*/ 0 h 139"/>
                <a:gd name="T2" fmla="*/ 0 w 100"/>
                <a:gd name="T3" fmla="*/ 2147483647 h 139"/>
                <a:gd name="T4" fmla="*/ 2147483647 w 100"/>
                <a:gd name="T5" fmla="*/ 2147483647 h 139"/>
                <a:gd name="T6" fmla="*/ 2147483647 w 100"/>
                <a:gd name="T7" fmla="*/ 0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139"/>
                <a:gd name="T14" fmla="*/ 100 w 100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139">
                  <a:moveTo>
                    <a:pt x="99" y="0"/>
                  </a:moveTo>
                  <a:cubicBezTo>
                    <a:pt x="62" y="0"/>
                    <a:pt x="26" y="15"/>
                    <a:pt x="0" y="42"/>
                  </a:cubicBezTo>
                  <a:lnTo>
                    <a:pt x="100" y="139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648ED8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1082" name="Freeform 24"/>
          <p:cNvSpPr>
            <a:spLocks/>
          </p:cNvSpPr>
          <p:nvPr/>
        </p:nvSpPr>
        <p:spPr bwMode="auto">
          <a:xfrm rot="-2674289">
            <a:off x="3121025" y="2840038"/>
            <a:ext cx="842963" cy="1169987"/>
          </a:xfrm>
          <a:custGeom>
            <a:avLst/>
            <a:gdLst>
              <a:gd name="T0" fmla="*/ 2147483647 w 100"/>
              <a:gd name="T1" fmla="*/ 0 h 139"/>
              <a:gd name="T2" fmla="*/ 0 w 100"/>
              <a:gd name="T3" fmla="*/ 2147483647 h 139"/>
              <a:gd name="T4" fmla="*/ 2147483647 w 100"/>
              <a:gd name="T5" fmla="*/ 2147483647 h 139"/>
              <a:gd name="T6" fmla="*/ 2147483647 w 100"/>
              <a:gd name="T7" fmla="*/ 0 h 139"/>
              <a:gd name="T8" fmla="*/ 0 60000 65536"/>
              <a:gd name="T9" fmla="*/ 0 60000 65536"/>
              <a:gd name="T10" fmla="*/ 0 60000 65536"/>
              <a:gd name="T11" fmla="*/ 0 60000 65536"/>
              <a:gd name="T12" fmla="*/ 0 w 100"/>
              <a:gd name="T13" fmla="*/ 0 h 139"/>
              <a:gd name="T14" fmla="*/ 100 w 100"/>
              <a:gd name="T15" fmla="*/ 139 h 1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" h="139">
                <a:moveTo>
                  <a:pt x="99" y="0"/>
                </a:moveTo>
                <a:cubicBezTo>
                  <a:pt x="62" y="0"/>
                  <a:pt x="26" y="15"/>
                  <a:pt x="0" y="42"/>
                </a:cubicBezTo>
                <a:lnTo>
                  <a:pt x="100" y="139"/>
                </a:lnTo>
                <a:lnTo>
                  <a:pt x="99" y="0"/>
                </a:lnTo>
                <a:close/>
              </a:path>
            </a:pathLst>
          </a:custGeom>
          <a:solidFill>
            <a:srgbClr val="99FF99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Good News About Waste</a:t>
            </a:r>
            <a:endParaRPr lang="en-US" smtClean="0">
              <a:solidFill>
                <a:srgbClr val="0070C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96950" y="1600200"/>
            <a:ext cx="7653338" cy="43434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mtClean="0"/>
              <a:t>Waste is money that is in your budget today</a:t>
            </a:r>
          </a:p>
          <a:p>
            <a:pPr>
              <a:lnSpc>
                <a:spcPct val="200000"/>
              </a:lnSpc>
            </a:pPr>
            <a:r>
              <a:rPr lang="en-US" smtClean="0"/>
              <a:t>If you stop wasting it, there is no downside</a:t>
            </a:r>
          </a:p>
          <a:p>
            <a:pPr>
              <a:lnSpc>
                <a:spcPct val="200000"/>
              </a:lnSpc>
            </a:pPr>
            <a:r>
              <a:rPr lang="en-US" smtClean="0"/>
              <a:t>If you spend it on better things, there is upside</a:t>
            </a:r>
          </a:p>
          <a:p>
            <a:pPr>
              <a:lnSpc>
                <a:spcPct val="200000"/>
              </a:lnSpc>
            </a:pPr>
            <a:r>
              <a:rPr lang="en-US" i="1" smtClean="0"/>
              <a:t>What are you waiting for?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Title 4"/>
          <p:cNvSpPr>
            <a:spLocks noGrp="1"/>
          </p:cNvSpPr>
          <p:nvPr>
            <p:ph type="title"/>
          </p:nvPr>
        </p:nvSpPr>
        <p:spPr>
          <a:xfrm>
            <a:off x="595313" y="2332038"/>
            <a:ext cx="8029575" cy="990600"/>
          </a:xfrm>
        </p:spPr>
        <p:txBody>
          <a:bodyPr/>
          <a:lstStyle/>
          <a:p>
            <a:pPr algn="ctr"/>
            <a:r>
              <a:rPr lang="en-US" sz="3600" smtClean="0"/>
              <a:t>Execution Power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rgbClr val="0070C0"/>
                </a:solidFill>
              </a:rPr>
              <a:t/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>Getting to the Tipping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Execution Power Diagnostic</a:t>
            </a:r>
          </a:p>
        </p:txBody>
      </p:sp>
      <p:sp>
        <p:nvSpPr>
          <p:cNvPr id="135170" name="Content Placeholder 4"/>
          <p:cNvSpPr>
            <a:spLocks noGrp="1"/>
          </p:cNvSpPr>
          <p:nvPr>
            <p:ph idx="1"/>
          </p:nvPr>
        </p:nvSpPr>
        <p:spPr>
          <a:xfrm>
            <a:off x="749300" y="944563"/>
            <a:ext cx="8010525" cy="535781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b="0" smtClean="0"/>
              <a:t>Are we clear about the state of each of our lines of business and the corresponding execution mode that should be emphasized?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Organizations tend to emphasize what they are best at, not necessarily what is required.  To a man with a hammer, everything looks like a nail.</a:t>
            </a:r>
            <a:endParaRPr lang="en-US" sz="180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1800" b="0" smtClean="0"/>
              <a:t>Do we have the right kinds of leaders in charge, given the execution discipline that is required?  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Again, organizations tend to leave the same people in place for the life of a line of business, which is often not good either for the business or the people.</a:t>
            </a:r>
            <a:endParaRPr lang="en-US" sz="180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1800" b="0" smtClean="0"/>
              <a:t>Have we highlighted the lines of business that are in transition, either from invention to deployment (the escape velocity transition) or from deployment to optimization (the maturation transition)?  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These are the times of greatest risk to lose power, and it is critical that everyone pay close attention until the transitions are complete.</a:t>
            </a:r>
            <a:endParaRPr lang="en-US" sz="180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1800" b="0" smtClean="0"/>
              <a:t>With respect to the transition programs, do we have clear milestones and metrics and visibility to ensure we know when they have reached their tipping points?  </a:t>
            </a:r>
          </a:p>
          <a:p>
            <a:pPr lvl="1">
              <a:spcBef>
                <a:spcPts val="600"/>
              </a:spcBef>
            </a:pPr>
            <a:r>
              <a:rPr lang="en-US" sz="1400" smtClean="0">
                <a:solidFill>
                  <a:srgbClr val="0070C0"/>
                </a:solidFill>
              </a:rPr>
              <a:t>The answer here is almost certainly “not today,” as this is a novel idea.  But it is essential to install these disciplines if your enterprise is to achieve its highest ambitions.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3" name="Group 20"/>
          <p:cNvGrpSpPr>
            <a:grpSpLocks/>
          </p:cNvGrpSpPr>
          <p:nvPr/>
        </p:nvGrpSpPr>
        <p:grpSpPr bwMode="auto">
          <a:xfrm>
            <a:off x="1524000" y="2286000"/>
            <a:ext cx="6096000" cy="3200400"/>
            <a:chOff x="1219200" y="2209800"/>
            <a:chExt cx="6553200" cy="2743200"/>
          </a:xfrm>
        </p:grpSpPr>
        <p:sp>
          <p:nvSpPr>
            <p:cNvPr id="19" name="Arc 18"/>
            <p:cNvSpPr/>
            <p:nvPr/>
          </p:nvSpPr>
          <p:spPr>
            <a:xfrm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flipH="1"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</p:grpSp>
      <p:sp>
        <p:nvSpPr>
          <p:cNvPr id="136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Arc of </a:t>
            </a:r>
            <a:r>
              <a:rPr lang="en-US" smtClean="0">
                <a:sym typeface="Wingdings" pitchFamily="2" charset="2"/>
              </a:rPr>
              <a:t>Execution</a:t>
            </a:r>
            <a:br>
              <a:rPr lang="en-US" smtClean="0">
                <a:sym typeface="Wingdings" pitchFamily="2" charset="2"/>
              </a:rPr>
            </a:br>
            <a:r>
              <a:rPr lang="en-US" sz="2800" smtClean="0">
                <a:sym typeface="Wingdings" pitchFamily="2" charset="2"/>
              </a:rPr>
              <a:t>Complex Systems Enterprises</a:t>
            </a:r>
            <a:endParaRPr lang="en-US" sz="2800" smtClean="0">
              <a:solidFill>
                <a:srgbClr val="0070C0"/>
              </a:solidFill>
            </a:endParaRPr>
          </a:p>
        </p:txBody>
      </p:sp>
      <p:sp>
        <p:nvSpPr>
          <p:cNvPr id="136195" name="TextBox 12"/>
          <p:cNvSpPr txBox="1">
            <a:spLocks noChangeArrowheads="1"/>
          </p:cNvSpPr>
          <p:nvPr/>
        </p:nvSpPr>
        <p:spPr bwMode="auto">
          <a:xfrm>
            <a:off x="3735388" y="2074863"/>
            <a:ext cx="1485900" cy="43021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200">
                <a:solidFill>
                  <a:srgbClr val="FFFF00"/>
                </a:solidFill>
              </a:rPr>
              <a:t>Playbooks</a:t>
            </a:r>
          </a:p>
        </p:txBody>
      </p:sp>
      <p:sp>
        <p:nvSpPr>
          <p:cNvPr id="136196" name="TextBox 13"/>
          <p:cNvSpPr txBox="1">
            <a:spLocks noChangeArrowheads="1"/>
          </p:cNvSpPr>
          <p:nvPr/>
        </p:nvSpPr>
        <p:spPr bwMode="auto">
          <a:xfrm>
            <a:off x="987425" y="3886200"/>
            <a:ext cx="1203325" cy="43021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200">
                <a:solidFill>
                  <a:srgbClr val="FFFF00"/>
                </a:solidFill>
              </a:rPr>
              <a:t>Projects</a:t>
            </a:r>
          </a:p>
        </p:txBody>
      </p:sp>
      <p:sp>
        <p:nvSpPr>
          <p:cNvPr id="136197" name="TextBox 14"/>
          <p:cNvSpPr txBox="1">
            <a:spLocks noChangeArrowheads="1"/>
          </p:cNvSpPr>
          <p:nvPr/>
        </p:nvSpPr>
        <p:spPr bwMode="auto">
          <a:xfrm>
            <a:off x="7026275" y="3886200"/>
            <a:ext cx="1298575" cy="43021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200">
                <a:solidFill>
                  <a:srgbClr val="FFFF00"/>
                </a:solidFill>
              </a:rPr>
              <a:t>Products</a:t>
            </a:r>
          </a:p>
        </p:txBody>
      </p:sp>
      <p:sp>
        <p:nvSpPr>
          <p:cNvPr id="31" name="Isosceles Triangle 30"/>
          <p:cNvSpPr/>
          <p:nvPr/>
        </p:nvSpPr>
        <p:spPr>
          <a:xfrm rot="4800000">
            <a:off x="3568700" y="2298700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9900000">
            <a:off x="7526338" y="3716338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6200" name="TextBox 17"/>
          <p:cNvSpPr txBox="1">
            <a:spLocks noChangeArrowheads="1"/>
          </p:cNvSpPr>
          <p:nvPr/>
        </p:nvSpPr>
        <p:spPr bwMode="auto">
          <a:xfrm>
            <a:off x="1044575" y="4495800"/>
            <a:ext cx="1090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70C0"/>
                </a:solidFill>
              </a:rPr>
              <a:t>Invent</a:t>
            </a:r>
          </a:p>
        </p:txBody>
      </p:sp>
      <p:sp>
        <p:nvSpPr>
          <p:cNvPr id="136201" name="TextBox 21"/>
          <p:cNvSpPr txBox="1">
            <a:spLocks noChangeArrowheads="1"/>
          </p:cNvSpPr>
          <p:nvPr/>
        </p:nvSpPr>
        <p:spPr bwMode="auto">
          <a:xfrm>
            <a:off x="3867150" y="2667000"/>
            <a:ext cx="1209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70C0"/>
                </a:solidFill>
              </a:rPr>
              <a:t>Deploy</a:t>
            </a:r>
          </a:p>
        </p:txBody>
      </p:sp>
      <p:sp>
        <p:nvSpPr>
          <p:cNvPr id="136202" name="TextBox 22"/>
          <p:cNvSpPr txBox="1">
            <a:spLocks noChangeArrowheads="1"/>
          </p:cNvSpPr>
          <p:nvPr/>
        </p:nvSpPr>
        <p:spPr bwMode="auto">
          <a:xfrm>
            <a:off x="6934200" y="4495800"/>
            <a:ext cx="1482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70C0"/>
                </a:solidFill>
              </a:rPr>
              <a:t>Optimize</a:t>
            </a:r>
          </a:p>
        </p:txBody>
      </p:sp>
      <p:sp>
        <p:nvSpPr>
          <p:cNvPr id="136203" name="TextBox 20"/>
          <p:cNvSpPr txBox="1">
            <a:spLocks noChangeArrowheads="1"/>
          </p:cNvSpPr>
          <p:nvPr/>
        </p:nvSpPr>
        <p:spPr bwMode="auto">
          <a:xfrm rot="1494777">
            <a:off x="5695950" y="2805113"/>
            <a:ext cx="145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0070C0"/>
                </a:solidFill>
              </a:rPr>
              <a:t>Profitability</a:t>
            </a:r>
          </a:p>
        </p:txBody>
      </p:sp>
      <p:sp>
        <p:nvSpPr>
          <p:cNvPr id="136204" name="TextBox 23"/>
          <p:cNvSpPr txBox="1">
            <a:spLocks noChangeArrowheads="1"/>
          </p:cNvSpPr>
          <p:nvPr/>
        </p:nvSpPr>
        <p:spPr bwMode="auto">
          <a:xfrm rot="-1727464">
            <a:off x="1793875" y="2892425"/>
            <a:ext cx="1325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0070C0"/>
                </a:solidFill>
              </a:rPr>
              <a:t>Scalability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From Projects to Playbooks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Scaling the Complex Systems Model</a:t>
            </a:r>
            <a:endParaRPr lang="en-US" smtClean="0"/>
          </a:p>
        </p:txBody>
      </p:sp>
      <p:sp>
        <p:nvSpPr>
          <p:cNvPr id="13721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Communication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From rolodex relationships to referrals into target market</a:t>
            </a:r>
          </a:p>
          <a:p>
            <a:r>
              <a:rPr lang="en-US" smtClean="0"/>
              <a:t>Distribution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From founder led to target market expert driven</a:t>
            </a:r>
          </a:p>
          <a:p>
            <a:r>
              <a:rPr lang="en-US" smtClean="0"/>
              <a:t>Adoption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From technological possibilities to target use cases</a:t>
            </a:r>
          </a:p>
          <a:p>
            <a:r>
              <a:rPr lang="en-US" smtClean="0"/>
              <a:t>Whole Product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From customer bespoke to partner friendly</a:t>
            </a:r>
          </a:p>
          <a:p>
            <a:r>
              <a:rPr lang="en-US" smtClean="0"/>
              <a:t>Monetization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Solution-based, calibrated by amount of cost and risk relief</a:t>
            </a:r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241" name="Group 20"/>
          <p:cNvGrpSpPr>
            <a:grpSpLocks/>
          </p:cNvGrpSpPr>
          <p:nvPr/>
        </p:nvGrpSpPr>
        <p:grpSpPr bwMode="auto">
          <a:xfrm>
            <a:off x="1524000" y="2286000"/>
            <a:ext cx="6096000" cy="3352800"/>
            <a:chOff x="1219200" y="2209800"/>
            <a:chExt cx="6553200" cy="2743200"/>
          </a:xfrm>
        </p:grpSpPr>
        <p:sp>
          <p:nvSpPr>
            <p:cNvPr id="19" name="Arc 18"/>
            <p:cNvSpPr/>
            <p:nvPr/>
          </p:nvSpPr>
          <p:spPr>
            <a:xfrm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flipH="1"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</p:grpSp>
      <p:sp>
        <p:nvSpPr>
          <p:cNvPr id="138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Arc of </a:t>
            </a:r>
            <a:r>
              <a:rPr lang="en-US" smtClean="0">
                <a:sym typeface="Wingdings" pitchFamily="2" charset="2"/>
              </a:rPr>
              <a:t>Execution</a:t>
            </a:r>
            <a:br>
              <a:rPr lang="en-US" smtClean="0">
                <a:sym typeface="Wingdings" pitchFamily="2" charset="2"/>
              </a:rPr>
            </a:br>
            <a:r>
              <a:rPr lang="en-US" sz="2800" smtClean="0">
                <a:sym typeface="Wingdings" pitchFamily="2" charset="2"/>
              </a:rPr>
              <a:t>Volume Operations Enterprises</a:t>
            </a:r>
            <a:endParaRPr lang="en-US" sz="2800" smtClean="0">
              <a:solidFill>
                <a:srgbClr val="0070C0"/>
              </a:solidFill>
            </a:endParaRPr>
          </a:p>
        </p:txBody>
      </p:sp>
      <p:sp>
        <p:nvSpPr>
          <p:cNvPr id="138243" name="TextBox 12"/>
          <p:cNvSpPr txBox="1">
            <a:spLocks noChangeArrowheads="1"/>
          </p:cNvSpPr>
          <p:nvPr/>
        </p:nvSpPr>
        <p:spPr bwMode="auto">
          <a:xfrm>
            <a:off x="3887788" y="2074863"/>
            <a:ext cx="1252537" cy="43021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200">
                <a:solidFill>
                  <a:srgbClr val="FFFF00"/>
                </a:solidFill>
              </a:rPr>
              <a:t>Partners</a:t>
            </a:r>
          </a:p>
        </p:txBody>
      </p:sp>
      <p:sp>
        <p:nvSpPr>
          <p:cNvPr id="138244" name="TextBox 13"/>
          <p:cNvSpPr txBox="1">
            <a:spLocks noChangeArrowheads="1"/>
          </p:cNvSpPr>
          <p:nvPr/>
        </p:nvSpPr>
        <p:spPr bwMode="auto">
          <a:xfrm>
            <a:off x="987425" y="3970338"/>
            <a:ext cx="1298575" cy="43021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200">
                <a:solidFill>
                  <a:srgbClr val="FFFF00"/>
                </a:solidFill>
              </a:rPr>
              <a:t>Products</a:t>
            </a:r>
          </a:p>
        </p:txBody>
      </p:sp>
      <p:sp>
        <p:nvSpPr>
          <p:cNvPr id="138245" name="TextBox 14"/>
          <p:cNvSpPr txBox="1">
            <a:spLocks noChangeArrowheads="1"/>
          </p:cNvSpPr>
          <p:nvPr/>
        </p:nvSpPr>
        <p:spPr bwMode="auto">
          <a:xfrm>
            <a:off x="6924675" y="3957638"/>
            <a:ext cx="1501775" cy="43180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200">
                <a:solidFill>
                  <a:srgbClr val="FFFF00"/>
                </a:solidFill>
              </a:rPr>
              <a:t>Processes</a:t>
            </a:r>
          </a:p>
        </p:txBody>
      </p:sp>
      <p:sp>
        <p:nvSpPr>
          <p:cNvPr id="31" name="Isosceles Triangle 30"/>
          <p:cNvSpPr/>
          <p:nvPr/>
        </p:nvSpPr>
        <p:spPr>
          <a:xfrm rot="4800000">
            <a:off x="3721100" y="2273300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9900000">
            <a:off x="7561263" y="3792538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8248" name="TextBox 16"/>
          <p:cNvSpPr txBox="1">
            <a:spLocks noChangeArrowheads="1"/>
          </p:cNvSpPr>
          <p:nvPr/>
        </p:nvSpPr>
        <p:spPr bwMode="auto">
          <a:xfrm>
            <a:off x="1044575" y="4495800"/>
            <a:ext cx="1090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C00000"/>
                </a:solidFill>
              </a:rPr>
              <a:t>Invent</a:t>
            </a:r>
          </a:p>
        </p:txBody>
      </p:sp>
      <p:sp>
        <p:nvSpPr>
          <p:cNvPr id="138249" name="TextBox 20"/>
          <p:cNvSpPr txBox="1">
            <a:spLocks noChangeArrowheads="1"/>
          </p:cNvSpPr>
          <p:nvPr/>
        </p:nvSpPr>
        <p:spPr bwMode="auto">
          <a:xfrm>
            <a:off x="3908425" y="2667000"/>
            <a:ext cx="1211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C00000"/>
                </a:solidFill>
              </a:rPr>
              <a:t>Deploy</a:t>
            </a:r>
          </a:p>
        </p:txBody>
      </p:sp>
      <p:sp>
        <p:nvSpPr>
          <p:cNvPr id="138250" name="TextBox 23"/>
          <p:cNvSpPr txBox="1">
            <a:spLocks noChangeArrowheads="1"/>
          </p:cNvSpPr>
          <p:nvPr/>
        </p:nvSpPr>
        <p:spPr bwMode="auto">
          <a:xfrm>
            <a:off x="6934200" y="4495800"/>
            <a:ext cx="1482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C00000"/>
                </a:solidFill>
              </a:rPr>
              <a:t>Optimize</a:t>
            </a:r>
          </a:p>
        </p:txBody>
      </p:sp>
      <p:sp>
        <p:nvSpPr>
          <p:cNvPr id="138251" name="TextBox 17"/>
          <p:cNvSpPr txBox="1">
            <a:spLocks noChangeArrowheads="1"/>
          </p:cNvSpPr>
          <p:nvPr/>
        </p:nvSpPr>
        <p:spPr bwMode="auto">
          <a:xfrm rot="1494777">
            <a:off x="5695950" y="2805113"/>
            <a:ext cx="145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C00000"/>
                </a:solidFill>
              </a:rPr>
              <a:t>Profitability</a:t>
            </a:r>
          </a:p>
        </p:txBody>
      </p:sp>
      <p:sp>
        <p:nvSpPr>
          <p:cNvPr id="138252" name="TextBox 21"/>
          <p:cNvSpPr txBox="1">
            <a:spLocks noChangeArrowheads="1"/>
          </p:cNvSpPr>
          <p:nvPr/>
        </p:nvSpPr>
        <p:spPr bwMode="auto">
          <a:xfrm rot="-1727464">
            <a:off x="1793875" y="2892425"/>
            <a:ext cx="1325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rgbClr val="C00000"/>
                </a:solidFill>
              </a:rPr>
              <a:t>Scalability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Hierarchy of Powers</a:t>
            </a:r>
            <a:br>
              <a:rPr lang="en-US" smtClean="0"/>
            </a:br>
            <a:endParaRPr lang="en-US" smtClean="0"/>
          </a:p>
        </p:txBody>
      </p:sp>
      <p:sp>
        <p:nvSpPr>
          <p:cNvPr id="32770" name="Content Placeholder 2"/>
          <p:cNvSpPr>
            <a:spLocks noGrp="1"/>
          </p:cNvSpPr>
          <p:nvPr>
            <p:ph sz="half" idx="2"/>
          </p:nvPr>
        </p:nvSpPr>
        <p:spPr>
          <a:xfrm>
            <a:off x="852488" y="1495425"/>
            <a:ext cx="3727450" cy="3951288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Category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Company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Market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Offer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Execution Power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732213" y="1495425"/>
            <a:ext cx="5153025" cy="3951288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Growth rates of your major categories</a:t>
            </a:r>
          </a:p>
          <a:p>
            <a:pPr>
              <a:buFontTx/>
              <a:buNone/>
            </a:pPr>
            <a:endParaRPr lang="en-US" sz="2000" b="0" i="1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Performance compared to your competitors</a:t>
            </a:r>
          </a:p>
          <a:p>
            <a:pPr>
              <a:buFontTx/>
              <a:buNone/>
            </a:pPr>
            <a:endParaRPr lang="en-US" sz="2000" b="0" i="1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Growth rates of your target markets</a:t>
            </a:r>
          </a:p>
          <a:p>
            <a:pPr>
              <a:buFontTx/>
              <a:buNone/>
            </a:pPr>
            <a:endParaRPr lang="en-US" sz="2000" b="0" i="1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Differentiation of your offerings	</a:t>
            </a:r>
          </a:p>
          <a:p>
            <a:pPr>
              <a:buFontTx/>
              <a:buNone/>
            </a:pPr>
            <a:endParaRPr lang="en-US" sz="2000" b="0" i="1" smtClean="0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US" sz="2000" b="0" i="1" smtClean="0">
                <a:solidFill>
                  <a:schemeClr val="tx2"/>
                </a:solidFill>
              </a:rPr>
              <a:t>Speed and impact of your key initiatives</a:t>
            </a: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723900" y="5326063"/>
            <a:ext cx="7883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Goal : Align all of the above to achieve escape velocity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19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From Products to Partners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Scaling the Volume Operations Model</a:t>
            </a:r>
            <a:endParaRPr lang="en-US" smtClean="0"/>
          </a:p>
        </p:txBody>
      </p:sp>
      <p:sp>
        <p:nvSpPr>
          <p:cNvPr id="13926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Communication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Pushed , personalized, and pulled</a:t>
            </a:r>
          </a:p>
          <a:p>
            <a:r>
              <a:rPr lang="en-US" smtClean="0"/>
              <a:t>Distribution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Physical or virtual as convenient for consumer</a:t>
            </a:r>
          </a:p>
          <a:p>
            <a:r>
              <a:rPr lang="en-US" smtClean="0"/>
              <a:t>Adoption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Viral word-of-mouth referencing</a:t>
            </a:r>
          </a:p>
          <a:p>
            <a:r>
              <a:rPr lang="en-US" smtClean="0"/>
              <a:t>Whole Product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Self-organizing ecosystem pursuing its own gains</a:t>
            </a:r>
          </a:p>
          <a:p>
            <a:r>
              <a:rPr lang="en-US" smtClean="0"/>
              <a:t>Monetization</a:t>
            </a:r>
          </a:p>
          <a:p>
            <a:pPr lvl="1"/>
            <a:r>
              <a:rPr lang="en-US" smtClean="0">
                <a:solidFill>
                  <a:srgbClr val="0070C0"/>
                </a:solidFill>
              </a:rPr>
              <a:t>Frictionless, far-reaching, and fair</a:t>
            </a:r>
          </a:p>
          <a:p>
            <a:endParaRPr lang="en-US" smtClean="0"/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289" name="Group 20"/>
          <p:cNvGrpSpPr>
            <a:grpSpLocks/>
          </p:cNvGrpSpPr>
          <p:nvPr/>
        </p:nvGrpSpPr>
        <p:grpSpPr bwMode="auto">
          <a:xfrm>
            <a:off x="1828800" y="2819400"/>
            <a:ext cx="5486400" cy="3048000"/>
            <a:chOff x="1219200" y="2209800"/>
            <a:chExt cx="6553200" cy="2743200"/>
          </a:xfrm>
        </p:grpSpPr>
        <p:sp>
          <p:nvSpPr>
            <p:cNvPr id="19" name="Arc 18"/>
            <p:cNvSpPr/>
            <p:nvPr/>
          </p:nvSpPr>
          <p:spPr>
            <a:xfrm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flipH="1"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/>
            </a:p>
          </p:txBody>
        </p:sp>
      </p:grpSp>
      <p:sp>
        <p:nvSpPr>
          <p:cNvPr id="140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Catalyzing Escape Velocity</a:t>
            </a:r>
            <a:br>
              <a:rPr lang="en-US" smtClean="0"/>
            </a:br>
            <a:r>
              <a:rPr lang="en-US" sz="2800" smtClean="0"/>
              <a:t>The “Tipping Point” Role of Programs</a:t>
            </a:r>
            <a:endParaRPr lang="en-US" sz="2800" smtClean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40175" y="2608263"/>
            <a:ext cx="1063625" cy="4302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cs typeface="+mn-cs"/>
              </a:rPr>
              <a:t>Deploy</a:t>
            </a:r>
            <a:endParaRPr lang="en-US" sz="2200" dirty="0"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1600" y="4343400"/>
            <a:ext cx="954088" cy="43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cs typeface="+mn-cs"/>
              </a:rPr>
              <a:t>Invent</a:t>
            </a:r>
            <a:endParaRPr lang="en-US" sz="2200" dirty="0"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9400" y="4343400"/>
            <a:ext cx="1298575" cy="43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200" dirty="0">
                <a:cs typeface="+mn-cs"/>
              </a:rPr>
              <a:t>Optimize</a:t>
            </a:r>
            <a:endParaRPr lang="en-US" sz="2200" dirty="0">
              <a:cs typeface="+mn-cs"/>
            </a:endParaRPr>
          </a:p>
        </p:txBody>
      </p:sp>
      <p:sp>
        <p:nvSpPr>
          <p:cNvPr id="140294" name="TextBox 15"/>
          <p:cNvSpPr txBox="1">
            <a:spLocks noChangeArrowheads="1"/>
          </p:cNvSpPr>
          <p:nvPr/>
        </p:nvSpPr>
        <p:spPr bwMode="auto">
          <a:xfrm>
            <a:off x="1085850" y="2209800"/>
            <a:ext cx="1409700" cy="7080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bg1"/>
                </a:solidFill>
              </a:rPr>
              <a:t>Transition</a:t>
            </a:r>
          </a:p>
          <a:p>
            <a:pPr algn="ctr" eaLnBrk="0" hangingPunct="0"/>
            <a:r>
              <a:rPr lang="en-US" sz="2000">
                <a:solidFill>
                  <a:schemeClr val="bg1"/>
                </a:solidFill>
              </a:rPr>
              <a:t>for Scale</a:t>
            </a:r>
          </a:p>
        </p:txBody>
      </p:sp>
      <p:sp>
        <p:nvSpPr>
          <p:cNvPr id="140295" name="TextBox 16"/>
          <p:cNvSpPr txBox="1">
            <a:spLocks noChangeArrowheads="1"/>
          </p:cNvSpPr>
          <p:nvPr/>
        </p:nvSpPr>
        <p:spPr bwMode="auto">
          <a:xfrm>
            <a:off x="6648450" y="2209800"/>
            <a:ext cx="1409700" cy="708025"/>
          </a:xfrm>
          <a:prstGeom prst="rect">
            <a:avLst/>
          </a:prstGeom>
          <a:solidFill>
            <a:srgbClr val="0080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bg1"/>
                </a:solidFill>
              </a:rPr>
              <a:t>Transition</a:t>
            </a:r>
          </a:p>
          <a:p>
            <a:pPr algn="ctr" eaLnBrk="0" hangingPunct="0"/>
            <a:r>
              <a:rPr lang="en-US" sz="2000">
                <a:solidFill>
                  <a:schemeClr val="bg1"/>
                </a:solidFill>
              </a:rPr>
              <a:t>For Yield</a:t>
            </a:r>
          </a:p>
        </p:txBody>
      </p:sp>
      <p:grpSp>
        <p:nvGrpSpPr>
          <p:cNvPr id="140296" name="Group 28"/>
          <p:cNvGrpSpPr>
            <a:grpSpLocks/>
          </p:cNvGrpSpPr>
          <p:nvPr/>
        </p:nvGrpSpPr>
        <p:grpSpPr bwMode="auto">
          <a:xfrm>
            <a:off x="2532063" y="3352800"/>
            <a:ext cx="1014412" cy="1103313"/>
            <a:chOff x="1940516" y="2667000"/>
            <a:chExt cx="1014060" cy="1103531"/>
          </a:xfrm>
        </p:grpSpPr>
        <p:sp>
          <p:nvSpPr>
            <p:cNvPr id="23" name="Isosceles Triangle 22"/>
            <p:cNvSpPr/>
            <p:nvPr/>
          </p:nvSpPr>
          <p:spPr>
            <a:xfrm>
              <a:off x="2294405" y="2667000"/>
              <a:ext cx="306282" cy="381075"/>
            </a:xfrm>
            <a:prstGeom prst="triangle">
              <a:avLst/>
            </a:prstGeom>
            <a:solidFill>
              <a:srgbClr val="008000"/>
            </a:solidFill>
            <a:ln w="3175">
              <a:noFill/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>
                <a:solidFill>
                  <a:srgbClr val="008000"/>
                </a:solidFill>
              </a:endParaRPr>
            </a:p>
          </p:txBody>
        </p:sp>
        <p:sp>
          <p:nvSpPr>
            <p:cNvPr id="140305" name="TextBox 24"/>
            <p:cNvSpPr txBox="1">
              <a:spLocks noChangeArrowheads="1"/>
            </p:cNvSpPr>
            <p:nvPr/>
          </p:nvSpPr>
          <p:spPr bwMode="auto">
            <a:xfrm>
              <a:off x="1940516" y="3124200"/>
              <a:ext cx="101406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8000"/>
                  </a:solidFill>
                </a:rPr>
                <a:t>Tipping</a:t>
              </a:r>
            </a:p>
            <a:p>
              <a:pPr algn="ctr" eaLnBrk="0" hangingPunct="0"/>
              <a:r>
                <a:rPr lang="en-US">
                  <a:solidFill>
                    <a:srgbClr val="008000"/>
                  </a:solidFill>
                </a:rPr>
                <a:t>Point</a:t>
              </a:r>
            </a:p>
          </p:txBody>
        </p:sp>
      </p:grpSp>
      <p:grpSp>
        <p:nvGrpSpPr>
          <p:cNvPr id="140297" name="Group 29"/>
          <p:cNvGrpSpPr>
            <a:grpSpLocks/>
          </p:cNvGrpSpPr>
          <p:nvPr/>
        </p:nvGrpSpPr>
        <p:grpSpPr bwMode="auto">
          <a:xfrm>
            <a:off x="5580063" y="3352800"/>
            <a:ext cx="1014412" cy="1103313"/>
            <a:chOff x="6131516" y="2667000"/>
            <a:chExt cx="1014060" cy="1103531"/>
          </a:xfrm>
        </p:grpSpPr>
        <p:sp>
          <p:nvSpPr>
            <p:cNvPr id="24" name="Isosceles Triangle 23"/>
            <p:cNvSpPr/>
            <p:nvPr/>
          </p:nvSpPr>
          <p:spPr>
            <a:xfrm>
              <a:off x="6485405" y="2667000"/>
              <a:ext cx="306282" cy="381075"/>
            </a:xfrm>
            <a:prstGeom prst="triangle">
              <a:avLst/>
            </a:prstGeom>
            <a:solidFill>
              <a:srgbClr val="008000"/>
            </a:solidFill>
            <a:ln w="3175">
              <a:noFill/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>
                <a:solidFill>
                  <a:srgbClr val="008000"/>
                </a:solidFill>
              </a:endParaRPr>
            </a:p>
          </p:txBody>
        </p:sp>
        <p:sp>
          <p:nvSpPr>
            <p:cNvPr id="140303" name="TextBox 25"/>
            <p:cNvSpPr txBox="1">
              <a:spLocks noChangeArrowheads="1"/>
            </p:cNvSpPr>
            <p:nvPr/>
          </p:nvSpPr>
          <p:spPr bwMode="auto">
            <a:xfrm>
              <a:off x="6131516" y="3124200"/>
              <a:ext cx="101406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8000"/>
                  </a:solidFill>
                </a:rPr>
                <a:t>Tipping</a:t>
              </a:r>
            </a:p>
            <a:p>
              <a:pPr algn="ctr" eaLnBrk="0" hangingPunct="0"/>
              <a:r>
                <a:rPr lang="en-US">
                  <a:solidFill>
                    <a:srgbClr val="008000"/>
                  </a:solidFill>
                </a:rPr>
                <a:t>Point</a:t>
              </a:r>
            </a:p>
          </p:txBody>
        </p:sp>
      </p:grpSp>
      <p:sp>
        <p:nvSpPr>
          <p:cNvPr id="31" name="Isosceles Triangle 30"/>
          <p:cNvSpPr/>
          <p:nvPr/>
        </p:nvSpPr>
        <p:spPr>
          <a:xfrm rot="4800000">
            <a:off x="3797300" y="2755900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9900000">
            <a:off x="7181850" y="4164013"/>
            <a:ext cx="190500" cy="168275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40300" name="TextBox 32"/>
          <p:cNvSpPr txBox="1">
            <a:spLocks noChangeArrowheads="1"/>
          </p:cNvSpPr>
          <p:nvPr/>
        </p:nvSpPr>
        <p:spPr bwMode="auto">
          <a:xfrm>
            <a:off x="2860675" y="2895600"/>
            <a:ext cx="357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8000"/>
                </a:solidFill>
                <a:sym typeface="Wingdings" pitchFamily="2" charset="2"/>
              </a:rPr>
              <a:t></a:t>
            </a:r>
            <a:endParaRPr lang="en-US">
              <a:solidFill>
                <a:srgbClr val="008000"/>
              </a:solidFill>
            </a:endParaRPr>
          </a:p>
        </p:txBody>
      </p:sp>
      <p:sp>
        <p:nvSpPr>
          <p:cNvPr id="140301" name="TextBox 33"/>
          <p:cNvSpPr txBox="1">
            <a:spLocks noChangeArrowheads="1"/>
          </p:cNvSpPr>
          <p:nvPr/>
        </p:nvSpPr>
        <p:spPr bwMode="auto">
          <a:xfrm>
            <a:off x="5908675" y="2906713"/>
            <a:ext cx="357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8000"/>
                </a:solidFill>
                <a:sym typeface="Wingdings" pitchFamily="2" charset="2"/>
              </a:rPr>
              <a:t></a:t>
            </a:r>
            <a:endParaRPr lang="en-US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Catalytic Programs</a:t>
            </a:r>
          </a:p>
        </p:txBody>
      </p:sp>
      <p:sp>
        <p:nvSpPr>
          <p:cNvPr id="141314" name="Content Placeholder 2"/>
          <p:cNvSpPr>
            <a:spLocks noGrp="1"/>
          </p:cNvSpPr>
          <p:nvPr>
            <p:ph idx="1"/>
          </p:nvPr>
        </p:nvSpPr>
        <p:spPr>
          <a:xfrm>
            <a:off x="762000" y="1123950"/>
            <a:ext cx="8010525" cy="4992688"/>
          </a:xfrm>
        </p:spPr>
        <p:txBody>
          <a:bodyPr/>
          <a:lstStyle/>
          <a:p>
            <a:r>
              <a:rPr lang="en-US" smtClean="0"/>
              <a:t>Mini-TALCs</a:t>
            </a:r>
          </a:p>
          <a:p>
            <a:pPr lvl="1"/>
            <a:r>
              <a:rPr lang="en-US" smtClean="0"/>
              <a:t>Early adopters</a:t>
            </a:r>
          </a:p>
          <a:p>
            <a:pPr lvl="1"/>
            <a:r>
              <a:rPr lang="en-US" smtClean="0"/>
              <a:t>Chasms</a:t>
            </a:r>
          </a:p>
          <a:p>
            <a:pPr lvl="1"/>
            <a:r>
              <a:rPr lang="en-US" smtClean="0"/>
              <a:t>Beachheads and bowling alleys</a:t>
            </a:r>
          </a:p>
          <a:p>
            <a:pPr lvl="1"/>
            <a:r>
              <a:rPr lang="en-US" smtClean="0"/>
              <a:t>Tornadoes</a:t>
            </a:r>
          </a:p>
          <a:p>
            <a:pPr lvl="1"/>
            <a:r>
              <a:rPr lang="en-US" smtClean="0"/>
              <a:t>Main Streets</a:t>
            </a:r>
          </a:p>
          <a:p>
            <a:pPr lvl="1"/>
            <a:endParaRPr lang="en-US" smtClean="0"/>
          </a:p>
          <a:p>
            <a:r>
              <a:rPr lang="en-US" smtClean="0"/>
              <a:t>Different from business as usual</a:t>
            </a:r>
          </a:p>
          <a:p>
            <a:pPr lvl="1"/>
            <a:r>
              <a:rPr lang="en-US" smtClean="0"/>
              <a:t>Not best efforts</a:t>
            </a:r>
          </a:p>
          <a:p>
            <a:pPr lvl="1"/>
            <a:r>
              <a:rPr lang="en-US" smtClean="0"/>
              <a:t>Not pay as you go</a:t>
            </a:r>
          </a:p>
          <a:p>
            <a:pPr lvl="1"/>
            <a:r>
              <a:rPr lang="en-US" smtClean="0"/>
              <a:t>Not what you see is what you get</a:t>
            </a:r>
          </a:p>
          <a:p>
            <a:pPr lvl="1"/>
            <a:r>
              <a:rPr lang="en-US" smtClean="0"/>
              <a:t>Committed to create persistent change in state</a:t>
            </a:r>
          </a:p>
          <a:p>
            <a:pPr lvl="1"/>
            <a:r>
              <a:rPr lang="en-US" smtClean="0"/>
              <a:t>Measured and evaluated against that commitment</a:t>
            </a:r>
          </a:p>
        </p:txBody>
      </p:sp>
    </p:spTree>
  </p:cSld>
  <p:clrMapOvr>
    <a:masterClrMapping/>
  </p:clrMapOvr>
  <p:transition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latin typeface="+mn-lt"/>
              </a:rPr>
              <a:t>Four Modes of Execution</a:t>
            </a:r>
            <a:endParaRPr lang="en-US" dirty="0">
              <a:solidFill>
                <a:srgbClr val="648ED8"/>
              </a:solidFill>
              <a:latin typeface="+mn-lt"/>
            </a:endParaRPr>
          </a:p>
        </p:txBody>
      </p:sp>
      <p:graphicFrame>
        <p:nvGraphicFramePr>
          <p:cNvPr id="38915" name="Group 3"/>
          <p:cNvGraphicFramePr>
            <a:graphicFrameLocks noGrp="1"/>
          </p:cNvGraphicFramePr>
          <p:nvPr>
            <p:ph idx="1"/>
          </p:nvPr>
        </p:nvGraphicFramePr>
        <p:xfrm>
          <a:off x="304800" y="1066800"/>
          <a:ext cx="8686800" cy="4937125"/>
        </p:xfrm>
        <a:graphic>
          <a:graphicData uri="http://schemas.openxmlformats.org/drawingml/2006/table">
            <a:tbl>
              <a:tblPr bandRow="1" bandCol="1"/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Execution Mode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Deployment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Optimization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Transitions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Leader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Visionary  Inventor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Pragmatic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Deployer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Conservative Optimizer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Pragmatic Orchestrator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Competence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Creativity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Competitiveness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Collaboration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Attribute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Original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Tough-minded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Prepared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Empathetic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Decision Style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Intuition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Test-&amp;-Adjust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Deliberation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Consensus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Organizational Preference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Integrated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Line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Functions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Hierarchical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Cross-Functional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Staffing Leadership Roles</a:t>
            </a:r>
          </a:p>
        </p:txBody>
      </p:sp>
      <p:sp>
        <p:nvSpPr>
          <p:cNvPr id="143362" name="Content Placeholder 2"/>
          <p:cNvSpPr>
            <a:spLocks noGrp="1"/>
          </p:cNvSpPr>
          <p:nvPr>
            <p:ph idx="1"/>
          </p:nvPr>
        </p:nvSpPr>
        <p:spPr>
          <a:xfrm>
            <a:off x="836613" y="1228725"/>
            <a:ext cx="8010525" cy="4343400"/>
          </a:xfrm>
        </p:spPr>
        <p:txBody>
          <a:bodyPr/>
          <a:lstStyle/>
          <a:p>
            <a:r>
              <a:rPr lang="en-US" smtClean="0"/>
              <a:t>Let category growth be the guide</a:t>
            </a:r>
          </a:p>
          <a:p>
            <a:pPr lvl="1"/>
            <a:r>
              <a:rPr lang="en-US" smtClean="0"/>
              <a:t>Adjust management dynamics to market dynamics</a:t>
            </a:r>
          </a:p>
          <a:p>
            <a:pPr lvl="1"/>
            <a:endParaRPr lang="en-US" smtClean="0"/>
          </a:p>
          <a:p>
            <a:r>
              <a:rPr lang="en-US" smtClean="0"/>
              <a:t>Transition the offerings through the modes</a:t>
            </a:r>
          </a:p>
          <a:p>
            <a:pPr lvl="1"/>
            <a:r>
              <a:rPr lang="en-US" smtClean="0"/>
              <a:t>Follow the arc of execution</a:t>
            </a:r>
          </a:p>
          <a:p>
            <a:pPr lvl="1"/>
            <a:endParaRPr lang="en-US" smtClean="0"/>
          </a:p>
          <a:p>
            <a:r>
              <a:rPr lang="en-US" smtClean="0"/>
              <a:t>Maintain the modes</a:t>
            </a:r>
          </a:p>
          <a:p>
            <a:pPr lvl="1"/>
            <a:r>
              <a:rPr lang="en-US" smtClean="0"/>
              <a:t>Most people excel at one mode—play to their strengths</a:t>
            </a:r>
          </a:p>
          <a:p>
            <a:pPr lvl="1"/>
            <a:endParaRPr lang="en-US" smtClean="0"/>
          </a:p>
          <a:p>
            <a:r>
              <a:rPr lang="en-US" smtClean="0"/>
              <a:t>Adjust the mechanisms to the mode</a:t>
            </a:r>
          </a:p>
          <a:p>
            <a:pPr lvl="1"/>
            <a:r>
              <a:rPr lang="en-US" smtClean="0"/>
              <a:t>Organization, compensation, metrics</a:t>
            </a:r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Title 4"/>
          <p:cNvSpPr>
            <a:spLocks noGrp="1"/>
          </p:cNvSpPr>
          <p:nvPr>
            <p:ph type="title"/>
          </p:nvPr>
        </p:nvSpPr>
        <p:spPr>
          <a:xfrm>
            <a:off x="595313" y="2332038"/>
            <a:ext cx="8029575" cy="990600"/>
          </a:xfrm>
        </p:spPr>
        <p:txBody>
          <a:bodyPr/>
          <a:lstStyle/>
          <a:p>
            <a:pPr algn="ctr"/>
            <a:r>
              <a:rPr lang="en-US" sz="3600" smtClean="0"/>
              <a:t>Transformation Initiatives</a:t>
            </a:r>
            <a:br>
              <a:rPr lang="en-US" sz="3600" smtClean="0"/>
            </a:br>
            <a:r>
              <a:rPr lang="en-US" smtClean="0">
                <a:solidFill>
                  <a:srgbClr val="0070C0"/>
                </a:solidFill>
              </a:rPr>
              <a:t/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>Playbook Headlines for Transforming</a:t>
            </a:r>
            <a:br>
              <a:rPr lang="en-US" smtClean="0">
                <a:solidFill>
                  <a:srgbClr val="0070C0"/>
                </a:solidFill>
              </a:rPr>
            </a:br>
            <a:r>
              <a:rPr lang="en-US" smtClean="0">
                <a:solidFill>
                  <a:srgbClr val="0070C0"/>
                </a:solidFill>
              </a:rPr>
              <a:t>Vision, Strategy, &amp; 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Transformation Zones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397125" y="1508125"/>
            <a:ext cx="3727450" cy="3951288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r>
              <a:rPr lang="en-US" sz="2800" kern="0" dirty="0">
                <a:latin typeface="+mn-lt"/>
                <a:cs typeface="+mn-cs"/>
              </a:rPr>
              <a:t>Category Power</a:t>
            </a: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endParaRPr lang="en-US" sz="2800" kern="0" dirty="0"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r>
              <a:rPr lang="en-US" sz="2800" kern="0" dirty="0">
                <a:latin typeface="+mn-lt"/>
                <a:cs typeface="+mn-cs"/>
              </a:rPr>
              <a:t>Company Power</a:t>
            </a: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endParaRPr lang="en-US" sz="2800" kern="0" dirty="0"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r>
              <a:rPr lang="en-US" sz="2800" kern="0" dirty="0">
                <a:latin typeface="+mn-lt"/>
                <a:cs typeface="+mn-cs"/>
              </a:rPr>
              <a:t>Market Power</a:t>
            </a: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endParaRPr lang="en-US" sz="2800" kern="0" dirty="0"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r>
              <a:rPr lang="en-US" sz="2800" kern="0" dirty="0">
                <a:latin typeface="+mn-lt"/>
                <a:cs typeface="+mn-cs"/>
              </a:rPr>
              <a:t>Offer Power</a:t>
            </a: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endParaRPr lang="en-US" sz="2800" kern="0" dirty="0">
              <a:latin typeface="+mn-lt"/>
              <a:cs typeface="+mn-cs"/>
            </a:endParaRP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SzPct val="125000"/>
              <a:defRPr/>
            </a:pPr>
            <a:r>
              <a:rPr lang="en-US" sz="2800" kern="0" dirty="0">
                <a:latin typeface="+mn-lt"/>
                <a:cs typeface="+mn-cs"/>
              </a:rPr>
              <a:t>Execution Power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60613" y="1408113"/>
            <a:ext cx="3756025" cy="2459037"/>
          </a:xfrm>
          <a:prstGeom prst="rect">
            <a:avLst/>
          </a:prstGeom>
          <a:solidFill>
            <a:srgbClr val="00B0F0">
              <a:alpha val="34901"/>
            </a:srgbClr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52675" y="3117850"/>
            <a:ext cx="3756025" cy="2459038"/>
          </a:xfrm>
          <a:prstGeom prst="rect">
            <a:avLst/>
          </a:prstGeom>
          <a:solidFill>
            <a:schemeClr val="accent1">
              <a:alpha val="34901"/>
            </a:schemeClr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55850" y="2244725"/>
            <a:ext cx="3756025" cy="2459038"/>
          </a:xfrm>
          <a:prstGeom prst="rect">
            <a:avLst/>
          </a:prstGeom>
          <a:solidFill>
            <a:srgbClr val="FFC000">
              <a:alpha val="45097"/>
            </a:srgbClr>
          </a:solidFill>
          <a:ln w="3810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061200" y="1939925"/>
            <a:ext cx="1255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70C0"/>
                </a:solidFill>
              </a:rPr>
              <a:t>Vision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77050" y="3154363"/>
            <a:ext cx="1624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FF9900"/>
                </a:solidFill>
              </a:rPr>
              <a:t>Strategy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37350" y="4432300"/>
            <a:ext cx="19034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C00000"/>
                </a:solidFill>
              </a:rPr>
              <a:t>Execution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6" grpId="2" animBg="1"/>
      <p:bldP spid="7" grpId="0"/>
      <p:bldP spid="8" grpId="0"/>
      <p:bldP spid="9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Transforming Vision</a:t>
            </a:r>
            <a:br>
              <a:rPr lang="en-US" smtClean="0"/>
            </a:br>
            <a:r>
              <a:rPr lang="en-US" smtClean="0">
                <a:solidFill>
                  <a:srgbClr val="0070C0"/>
                </a:solidFill>
              </a:rPr>
              <a:t>Playbook Headlines</a:t>
            </a:r>
            <a:endParaRPr lang="en-US" smtClean="0"/>
          </a:p>
        </p:txBody>
      </p:sp>
      <p:sp>
        <p:nvSpPr>
          <p:cNvPr id="146434" name="Content Placeholder 4"/>
          <p:cNvSpPr>
            <a:spLocks noGrp="1"/>
          </p:cNvSpPr>
          <p:nvPr>
            <p:ph idx="1"/>
          </p:nvPr>
        </p:nvSpPr>
        <p:spPr>
          <a:xfrm>
            <a:off x="1590675" y="1600200"/>
            <a:ext cx="6651625" cy="4343400"/>
          </a:xfrm>
        </p:spPr>
        <p:txBody>
          <a:bodyPr/>
          <a:lstStyle/>
          <a:p>
            <a:r>
              <a:rPr lang="en-US" sz="2000" smtClean="0"/>
              <a:t>Category Power Review</a:t>
            </a:r>
          </a:p>
          <a:p>
            <a:pPr lvl="1"/>
            <a:r>
              <a:rPr lang="en-US" sz="1800" smtClean="0"/>
              <a:t>Category Maturity Landscape Overview</a:t>
            </a:r>
          </a:p>
          <a:p>
            <a:pPr lvl="1"/>
            <a:r>
              <a:rPr lang="en-US" sz="1800" smtClean="0"/>
              <a:t>Growth/Materiality Matrix Assessment</a:t>
            </a:r>
          </a:p>
          <a:p>
            <a:pPr lvl="1"/>
            <a:r>
              <a:rPr lang="en-US" sz="1800" smtClean="0"/>
              <a:t>Three Horizons Opportunity Scan</a:t>
            </a:r>
          </a:p>
          <a:p>
            <a:r>
              <a:rPr lang="en-US" sz="2000" smtClean="0"/>
              <a:t>Company Power Review</a:t>
            </a:r>
          </a:p>
          <a:p>
            <a:pPr lvl="1"/>
            <a:r>
              <a:rPr lang="en-US" sz="1800" smtClean="0"/>
              <a:t>Crown Jewels</a:t>
            </a:r>
          </a:p>
          <a:p>
            <a:pPr lvl="1"/>
            <a:r>
              <a:rPr lang="en-US" sz="1800" smtClean="0"/>
              <a:t>Vector of Sustainable Differentiation</a:t>
            </a:r>
          </a:p>
          <a:p>
            <a:pPr lvl="1"/>
            <a:r>
              <a:rPr lang="en-US" sz="1800" smtClean="0"/>
              <a:t>Relevant Mega-trends</a:t>
            </a:r>
          </a:p>
          <a:p>
            <a:pPr lvl="1"/>
            <a:r>
              <a:rPr lang="en-US" sz="1800" smtClean="0"/>
              <a:t>Reference Competitor</a:t>
            </a:r>
          </a:p>
          <a:p>
            <a:r>
              <a:rPr lang="en-US" sz="2000" smtClean="0"/>
              <a:t>Market Power Review</a:t>
            </a:r>
          </a:p>
          <a:p>
            <a:pPr lvl="1"/>
            <a:r>
              <a:rPr lang="en-US" sz="1800" smtClean="0"/>
              <a:t>Market Segmentation</a:t>
            </a:r>
          </a:p>
          <a:p>
            <a:pPr lvl="1"/>
            <a:r>
              <a:rPr lang="en-US" sz="1800" smtClean="0"/>
              <a:t>Target Market Segments</a:t>
            </a:r>
          </a:p>
          <a:p>
            <a:pPr lvl="1"/>
            <a:endParaRPr lang="en-US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Transforming Strategy</a:t>
            </a:r>
            <a:br>
              <a:rPr lang="en-US" smtClean="0"/>
            </a:br>
            <a:r>
              <a:rPr lang="en-US" smtClean="0">
                <a:solidFill>
                  <a:srgbClr val="0070C0"/>
                </a:solidFill>
              </a:rPr>
              <a:t>Playbook Headlines</a:t>
            </a:r>
            <a:endParaRPr lang="en-US" smtClean="0"/>
          </a:p>
        </p:txBody>
      </p:sp>
      <p:sp>
        <p:nvSpPr>
          <p:cNvPr id="147458" name="Content Placeholder 4"/>
          <p:cNvSpPr>
            <a:spLocks noGrp="1"/>
          </p:cNvSpPr>
          <p:nvPr>
            <p:ph idx="1"/>
          </p:nvPr>
        </p:nvSpPr>
        <p:spPr>
          <a:xfrm>
            <a:off x="1590675" y="1600200"/>
            <a:ext cx="6886575" cy="4343400"/>
          </a:xfrm>
        </p:spPr>
        <p:txBody>
          <a:bodyPr/>
          <a:lstStyle/>
          <a:p>
            <a:r>
              <a:rPr lang="en-US" sz="2000" smtClean="0"/>
              <a:t>Company Power Review</a:t>
            </a:r>
          </a:p>
          <a:p>
            <a:pPr lvl="1"/>
            <a:r>
              <a:rPr lang="en-US" sz="1800" smtClean="0"/>
              <a:t>Crown Jewels</a:t>
            </a:r>
          </a:p>
          <a:p>
            <a:pPr lvl="1"/>
            <a:r>
              <a:rPr lang="en-US" sz="1800" smtClean="0"/>
              <a:t>Vector of Sustainable Differentiation</a:t>
            </a:r>
          </a:p>
          <a:p>
            <a:pPr lvl="1"/>
            <a:r>
              <a:rPr lang="en-US" sz="1800" smtClean="0"/>
              <a:t>Relevant Mega-trends</a:t>
            </a:r>
          </a:p>
          <a:p>
            <a:pPr lvl="1"/>
            <a:r>
              <a:rPr lang="en-US" sz="1800" smtClean="0"/>
              <a:t>Reference Competitor</a:t>
            </a:r>
          </a:p>
          <a:p>
            <a:r>
              <a:rPr lang="en-US" sz="2000" smtClean="0"/>
              <a:t>Market Power Review</a:t>
            </a:r>
          </a:p>
          <a:p>
            <a:pPr lvl="1"/>
            <a:r>
              <a:rPr lang="en-US" sz="1800" smtClean="0"/>
              <a:t>Market Segmentation</a:t>
            </a:r>
          </a:p>
          <a:p>
            <a:pPr lvl="1"/>
            <a:r>
              <a:rPr lang="en-US" sz="1800" smtClean="0"/>
              <a:t>Target Market Segments</a:t>
            </a:r>
            <a:endParaRPr lang="en-US" smtClean="0"/>
          </a:p>
          <a:p>
            <a:r>
              <a:rPr lang="en-US" sz="2000" smtClean="0"/>
              <a:t>Offer Power Review</a:t>
            </a:r>
          </a:p>
          <a:p>
            <a:pPr lvl="1"/>
            <a:r>
              <a:rPr lang="en-US" sz="1800" smtClean="0"/>
              <a:t>Differentiation Priorities</a:t>
            </a:r>
          </a:p>
          <a:p>
            <a:pPr lvl="1"/>
            <a:r>
              <a:rPr lang="en-US" sz="1800" smtClean="0"/>
              <a:t>Neutralization Priorities</a:t>
            </a:r>
          </a:p>
          <a:p>
            <a:pPr lvl="1"/>
            <a:r>
              <a:rPr lang="en-US" sz="1800" smtClean="0"/>
              <a:t>Productivity Optimization Priorities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Transforming Execution</a:t>
            </a:r>
            <a:br>
              <a:rPr lang="en-US" smtClean="0"/>
            </a:br>
            <a:r>
              <a:rPr lang="en-US" smtClean="0">
                <a:solidFill>
                  <a:srgbClr val="0070C0"/>
                </a:solidFill>
              </a:rPr>
              <a:t>Playbook Headlines</a:t>
            </a:r>
            <a:endParaRPr lang="en-US" smtClean="0"/>
          </a:p>
        </p:txBody>
      </p:sp>
      <p:sp>
        <p:nvSpPr>
          <p:cNvPr id="148482" name="Content Placeholder 4"/>
          <p:cNvSpPr>
            <a:spLocks noGrp="1"/>
          </p:cNvSpPr>
          <p:nvPr>
            <p:ph idx="1"/>
          </p:nvPr>
        </p:nvSpPr>
        <p:spPr>
          <a:xfrm>
            <a:off x="1590675" y="1600200"/>
            <a:ext cx="6886575" cy="4343400"/>
          </a:xfrm>
        </p:spPr>
        <p:txBody>
          <a:bodyPr/>
          <a:lstStyle/>
          <a:p>
            <a:r>
              <a:rPr lang="en-US" sz="2000" smtClean="0"/>
              <a:t>Market Power Review</a:t>
            </a:r>
          </a:p>
          <a:p>
            <a:pPr lvl="1"/>
            <a:r>
              <a:rPr lang="en-US" sz="1800" smtClean="0"/>
              <a:t>Market Segmentation</a:t>
            </a:r>
          </a:p>
          <a:p>
            <a:pPr lvl="1"/>
            <a:r>
              <a:rPr lang="en-US" sz="1800" smtClean="0"/>
              <a:t>Target Market Segments</a:t>
            </a:r>
            <a:endParaRPr lang="en-US" smtClean="0"/>
          </a:p>
          <a:p>
            <a:r>
              <a:rPr lang="en-US" sz="2000" smtClean="0"/>
              <a:t>Offer Power Review</a:t>
            </a:r>
          </a:p>
          <a:p>
            <a:pPr lvl="1"/>
            <a:r>
              <a:rPr lang="en-US" sz="1800" smtClean="0"/>
              <a:t>Differentiation Priorities</a:t>
            </a:r>
          </a:p>
          <a:p>
            <a:pPr lvl="1"/>
            <a:r>
              <a:rPr lang="en-US" sz="1800" smtClean="0"/>
              <a:t>Neutralization Priorities</a:t>
            </a:r>
          </a:p>
          <a:p>
            <a:pPr lvl="1"/>
            <a:r>
              <a:rPr lang="en-US" sz="1800" smtClean="0"/>
              <a:t>Productivity Optimization Priorities</a:t>
            </a:r>
          </a:p>
          <a:p>
            <a:r>
              <a:rPr lang="en-US" sz="2200" smtClean="0"/>
              <a:t>Execution Power Review</a:t>
            </a:r>
          </a:p>
          <a:p>
            <a:pPr lvl="1"/>
            <a:r>
              <a:rPr lang="en-US" sz="1800" smtClean="0"/>
              <a:t>Arc of Execution Status Check</a:t>
            </a:r>
          </a:p>
          <a:p>
            <a:pPr lvl="1"/>
            <a:r>
              <a:rPr lang="en-US" sz="1800" smtClean="0"/>
              <a:t>Transition Program Assessment</a:t>
            </a:r>
          </a:p>
          <a:p>
            <a:pPr lvl="1"/>
            <a:r>
              <a:rPr lang="en-US" sz="1800" smtClean="0"/>
              <a:t>Leadership Staffing Review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Hierarchy of Powers</a:t>
            </a:r>
            <a:br>
              <a:rPr lang="en-US" smtClean="0"/>
            </a:br>
            <a:r>
              <a:rPr lang="en-US" sz="2800" smtClean="0">
                <a:solidFill>
                  <a:srgbClr val="0070C0"/>
                </a:solidFill>
              </a:rPr>
              <a:t>How Much Power Do You Have Today?</a:t>
            </a:r>
            <a:endParaRPr lang="en-US" smtClean="0"/>
          </a:p>
        </p:txBody>
      </p:sp>
      <p:sp>
        <p:nvSpPr>
          <p:cNvPr id="33794" name="Content Placeholder 2"/>
          <p:cNvSpPr>
            <a:spLocks noGrp="1"/>
          </p:cNvSpPr>
          <p:nvPr>
            <p:ph sz="half" idx="2"/>
          </p:nvPr>
        </p:nvSpPr>
        <p:spPr>
          <a:xfrm>
            <a:off x="852488" y="1495425"/>
            <a:ext cx="3727450" cy="3951288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Category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Company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Market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Offer Power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Execution Power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524250" y="1519238"/>
            <a:ext cx="5153025" cy="3951287"/>
          </a:xfrm>
        </p:spPr>
        <p:txBody>
          <a:bodyPr/>
          <a:lstStyle/>
          <a:p>
            <a:pPr>
              <a:spcBef>
                <a:spcPts val="1800"/>
              </a:spcBef>
              <a:buFontTx/>
              <a:buNone/>
            </a:pPr>
            <a:r>
              <a:rPr lang="en-US" sz="1600" b="0" i="1" smtClean="0">
                <a:solidFill>
                  <a:schemeClr val="tx2"/>
                </a:solidFill>
              </a:rPr>
              <a:t>Are we in hot high-growth categories, or do we have category envy?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sz="1600" b="0" i="1" smtClean="0">
                <a:solidFill>
                  <a:schemeClr val="tx2"/>
                </a:solidFill>
              </a:rPr>
              <a:t>Do customers and competitors see us as the team to beat, or is that someone else?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sz="1600" b="0" i="1" smtClean="0">
                <a:solidFill>
                  <a:schemeClr val="tx2"/>
                </a:solidFill>
              </a:rPr>
              <a:t>Are we winning the key “primaries,” and are we winning them fast enough?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sz="1600" b="0" i="1" smtClean="0">
                <a:solidFill>
                  <a:schemeClr val="tx2"/>
                </a:solidFill>
              </a:rPr>
              <a:t>Do our core offers set the bar, or are we playing a lot of catch-up?	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sz="1600" b="0" i="1" smtClean="0">
                <a:solidFill>
                  <a:schemeClr val="tx2"/>
                </a:solidFill>
              </a:rPr>
              <a:t>Can we make stuff happen and make it stick, or are we continually pushing the reset button?</a:t>
            </a: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723900" y="5326063"/>
            <a:ext cx="7883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Where do we have anchor strengths?</a:t>
            </a:r>
          </a:p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Where do we have to do better?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198" grpId="0"/>
    </p:bldLst>
  </p:timing>
</p:sld>
</file>

<file path=ppt/theme/theme1.xml><?xml version="1.0" encoding="utf-8"?>
<a:theme xmlns:a="http://schemas.openxmlformats.org/drawingml/2006/main" name="1_Seven Questions 10-03 White Slides">
  <a:themeElements>
    <a:clrScheme name="1_Seven Questions 10-03 White Slides 14">
      <a:dk1>
        <a:srgbClr val="000000"/>
      </a:dk1>
      <a:lt1>
        <a:srgbClr val="FFFFFF"/>
      </a:lt1>
      <a:dk2>
        <a:srgbClr val="00007E"/>
      </a:dk2>
      <a:lt2>
        <a:srgbClr val="AFAFAF"/>
      </a:lt2>
      <a:accent1>
        <a:srgbClr val="CC0000"/>
      </a:accent1>
      <a:accent2>
        <a:srgbClr val="E8C014"/>
      </a:accent2>
      <a:accent3>
        <a:srgbClr val="FFFFFF"/>
      </a:accent3>
      <a:accent4>
        <a:srgbClr val="000000"/>
      </a:accent4>
      <a:accent5>
        <a:srgbClr val="E2AAAA"/>
      </a:accent5>
      <a:accent6>
        <a:srgbClr val="D2AE11"/>
      </a:accent6>
      <a:hlink>
        <a:srgbClr val="09A714"/>
      </a:hlink>
      <a:folHlink>
        <a:srgbClr val="648ED8"/>
      </a:folHlink>
    </a:clrScheme>
    <a:fontScheme name="1_Seven Questions 10-03 White Slide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algn="ctr">
          <a:solidFill>
            <a:srgbClr val="C00000"/>
          </a:solidFill>
          <a:round/>
          <a:headEnd/>
          <a:tailEnd/>
        </a:ln>
      </a:spPr>
      <a:bodyPr wrap="square"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ctr">
          <a:defRPr sz="2400" dirty="0" smtClean="0">
            <a:solidFill>
              <a:schemeClr val="tx2"/>
            </a:solidFill>
          </a:defRPr>
        </a:defPPr>
      </a:lstStyle>
    </a:txDef>
  </a:objectDefaults>
  <a:extraClrSchemeLst>
    <a:extraClrScheme>
      <a:clrScheme name="1_Seven Questions 10-03 White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ven Questions 10-03 White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8">
        <a:dk1>
          <a:srgbClr val="808080"/>
        </a:dk1>
        <a:lt1>
          <a:srgbClr val="FFFFFF"/>
        </a:lt1>
        <a:dk2>
          <a:srgbClr val="003366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AADB8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ven Questions 10-03 White Slides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B9191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D2C7C7"/>
        </a:accent5>
        <a:accent6>
          <a:srgbClr val="730000"/>
        </a:accent6>
        <a:hlink>
          <a:srgbClr val="CF3B1D"/>
        </a:hlink>
        <a:folHlink>
          <a:srgbClr val="B885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00CC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00"/>
        </a:accent6>
        <a:hlink>
          <a:srgbClr val="F80000"/>
        </a:hlink>
        <a:folHlink>
          <a:srgbClr val="FBDE0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11">
        <a:dk1>
          <a:srgbClr val="FBDE07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00CC00"/>
        </a:accent2>
        <a:accent3>
          <a:srgbClr val="FFFFFF"/>
        </a:accent3>
        <a:accent4>
          <a:srgbClr val="D6BD05"/>
        </a:accent4>
        <a:accent5>
          <a:srgbClr val="FFFFFF"/>
        </a:accent5>
        <a:accent6>
          <a:srgbClr val="00B900"/>
        </a:accent6>
        <a:hlink>
          <a:srgbClr val="F80000"/>
        </a:hlink>
        <a:folHlink>
          <a:srgbClr val="FBDE0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12">
        <a:dk1>
          <a:srgbClr val="B2B2B2"/>
        </a:dk1>
        <a:lt1>
          <a:srgbClr val="E8C014"/>
        </a:lt1>
        <a:dk2>
          <a:srgbClr val="000066"/>
        </a:dk2>
        <a:lt2>
          <a:srgbClr val="E8C014"/>
        </a:lt2>
        <a:accent1>
          <a:srgbClr val="FFFFFF"/>
        </a:accent1>
        <a:accent2>
          <a:srgbClr val="09A714"/>
        </a:accent2>
        <a:accent3>
          <a:srgbClr val="AAAAB8"/>
        </a:accent3>
        <a:accent4>
          <a:srgbClr val="C6A40F"/>
        </a:accent4>
        <a:accent5>
          <a:srgbClr val="FFFFFF"/>
        </a:accent5>
        <a:accent6>
          <a:srgbClr val="079711"/>
        </a:accent6>
        <a:hlink>
          <a:srgbClr val="777777"/>
        </a:hlink>
        <a:folHlink>
          <a:srgbClr val="E8C01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ven Questions 10-03 White Slides 13">
        <a:dk1>
          <a:srgbClr val="00007E"/>
        </a:dk1>
        <a:lt1>
          <a:srgbClr val="FFFFFF"/>
        </a:lt1>
        <a:dk2>
          <a:srgbClr val="00007E"/>
        </a:dk2>
        <a:lt2>
          <a:srgbClr val="B2B2B2"/>
        </a:lt2>
        <a:accent1>
          <a:srgbClr val="CC0000"/>
        </a:accent1>
        <a:accent2>
          <a:srgbClr val="00A714"/>
        </a:accent2>
        <a:accent3>
          <a:srgbClr val="FFFFFF"/>
        </a:accent3>
        <a:accent4>
          <a:srgbClr val="00006B"/>
        </a:accent4>
        <a:accent5>
          <a:srgbClr val="E2AAAA"/>
        </a:accent5>
        <a:accent6>
          <a:srgbClr val="009711"/>
        </a:accent6>
        <a:hlink>
          <a:srgbClr val="09A714"/>
        </a:hlink>
        <a:folHlink>
          <a:srgbClr val="E8C0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14">
        <a:dk1>
          <a:srgbClr val="000000"/>
        </a:dk1>
        <a:lt1>
          <a:srgbClr val="FFFFFF"/>
        </a:lt1>
        <a:dk2>
          <a:srgbClr val="00007E"/>
        </a:dk2>
        <a:lt2>
          <a:srgbClr val="AFAFAF"/>
        </a:lt2>
        <a:accent1>
          <a:srgbClr val="CC0000"/>
        </a:accent1>
        <a:accent2>
          <a:srgbClr val="E8C014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D2AE11"/>
        </a:accent6>
        <a:hlink>
          <a:srgbClr val="09A714"/>
        </a:hlink>
        <a:folHlink>
          <a:srgbClr val="648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Seven Questions 10-03 White Slides 14">
    <a:dk1>
      <a:srgbClr val="000000"/>
    </a:dk1>
    <a:lt1>
      <a:srgbClr val="FFFFFF"/>
    </a:lt1>
    <a:dk2>
      <a:srgbClr val="00007E"/>
    </a:dk2>
    <a:lt2>
      <a:srgbClr val="AFAFAF"/>
    </a:lt2>
    <a:accent1>
      <a:srgbClr val="CC0000"/>
    </a:accent1>
    <a:accent2>
      <a:srgbClr val="E8C014"/>
    </a:accent2>
    <a:accent3>
      <a:srgbClr val="FFFFFF"/>
    </a:accent3>
    <a:accent4>
      <a:srgbClr val="000000"/>
    </a:accent4>
    <a:accent5>
      <a:srgbClr val="E2AAAA"/>
    </a:accent5>
    <a:accent6>
      <a:srgbClr val="D2AE11"/>
    </a:accent6>
    <a:hlink>
      <a:srgbClr val="09A714"/>
    </a:hlink>
    <a:folHlink>
      <a:srgbClr val="648ED8"/>
    </a:folHlink>
  </a:clrScheme>
  <a:fontScheme name="1_Seven Questions 10-03 White Slides">
    <a:majorFont>
      <a:latin typeface="Tahom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_Seven Questions 10-03 White Slides 14">
    <a:dk1>
      <a:srgbClr val="000000"/>
    </a:dk1>
    <a:lt1>
      <a:srgbClr val="FFFFFF"/>
    </a:lt1>
    <a:dk2>
      <a:srgbClr val="00007E"/>
    </a:dk2>
    <a:lt2>
      <a:srgbClr val="AFAFAF"/>
    </a:lt2>
    <a:accent1>
      <a:srgbClr val="CC0000"/>
    </a:accent1>
    <a:accent2>
      <a:srgbClr val="E8C014"/>
    </a:accent2>
    <a:accent3>
      <a:srgbClr val="FFFFFF"/>
    </a:accent3>
    <a:accent4>
      <a:srgbClr val="000000"/>
    </a:accent4>
    <a:accent5>
      <a:srgbClr val="E2AAAA"/>
    </a:accent5>
    <a:accent6>
      <a:srgbClr val="D2AE11"/>
    </a:accent6>
    <a:hlink>
      <a:srgbClr val="09A714"/>
    </a:hlink>
    <a:folHlink>
      <a:srgbClr val="648ED8"/>
    </a:folHlink>
  </a:clrScheme>
  <a:fontScheme name="1_Seven Questions 10-03 White Slides">
    <a:majorFont>
      <a:latin typeface="Tahom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1_Seven Questions 10-03 White Slides 14">
    <a:dk1>
      <a:srgbClr val="000000"/>
    </a:dk1>
    <a:lt1>
      <a:srgbClr val="FFFFFF"/>
    </a:lt1>
    <a:dk2>
      <a:srgbClr val="00007E"/>
    </a:dk2>
    <a:lt2>
      <a:srgbClr val="AFAFAF"/>
    </a:lt2>
    <a:accent1>
      <a:srgbClr val="CC0000"/>
    </a:accent1>
    <a:accent2>
      <a:srgbClr val="E8C014"/>
    </a:accent2>
    <a:accent3>
      <a:srgbClr val="FFFFFF"/>
    </a:accent3>
    <a:accent4>
      <a:srgbClr val="000000"/>
    </a:accent4>
    <a:accent5>
      <a:srgbClr val="E2AAAA"/>
    </a:accent5>
    <a:accent6>
      <a:srgbClr val="D2AE11"/>
    </a:accent6>
    <a:hlink>
      <a:srgbClr val="09A714"/>
    </a:hlink>
    <a:folHlink>
      <a:srgbClr val="648ED8"/>
    </a:folHlink>
  </a:clrScheme>
  <a:fontScheme name="1_Seven Questions 10-03 White Slides">
    <a:majorFont>
      <a:latin typeface="Tahom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321A26D5848D41BFA1A17B47E5CB62" ma:contentTypeVersion="0" ma:contentTypeDescription="Create a new document." ma:contentTypeScope="" ma:versionID="14f8cc117e148be72da07ffff614111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50EDA9B-0351-42F6-8ABC-6E4AE1ED7D34}"/>
</file>

<file path=customXml/itemProps2.xml><?xml version="1.0" encoding="utf-8"?>
<ds:datastoreItem xmlns:ds="http://schemas.openxmlformats.org/officeDocument/2006/customXml" ds:itemID="{5E9BE4C7-80F3-41B3-A9B6-B8D4EC78BBDB}"/>
</file>

<file path=customXml/itemProps3.xml><?xml version="1.0" encoding="utf-8"?>
<ds:datastoreItem xmlns:ds="http://schemas.openxmlformats.org/officeDocument/2006/customXml" ds:itemID="{6A1DCBCC-86AA-4AF0-86A0-120F502F26DA}"/>
</file>

<file path=docProps/app.xml><?xml version="1.0" encoding="utf-8"?>
<Properties xmlns="http://schemas.openxmlformats.org/officeDocument/2006/extended-properties" xmlns:vt="http://schemas.openxmlformats.org/officeDocument/2006/docPropsVTypes">
  <Template>White Slides</Template>
  <TotalTime>28152</TotalTime>
  <Pages>123</Pages>
  <Words>4875</Words>
  <Application>Microsoft Office PowerPoint</Application>
  <PresentationFormat>On-screen Show (4:3)</PresentationFormat>
  <Paragraphs>1051</Paragraphs>
  <Slides>89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21</vt:i4>
      </vt:variant>
      <vt:variant>
        <vt:lpstr>Slide Titles</vt:lpstr>
      </vt:variant>
      <vt:variant>
        <vt:i4>89</vt:i4>
      </vt:variant>
    </vt:vector>
  </HeadingPairs>
  <TitlesOfParts>
    <vt:vector size="118" baseType="lpstr">
      <vt:lpstr>Arial</vt:lpstr>
      <vt:lpstr>Tahoma</vt:lpstr>
      <vt:lpstr>Times</vt:lpstr>
      <vt:lpstr>Calibri</vt:lpstr>
      <vt:lpstr>Times New Roman</vt:lpstr>
      <vt:lpstr>ＭＳ Ｐゴシック</vt:lpstr>
      <vt:lpstr>MS Mincho</vt:lpstr>
      <vt:lpstr>Wingdings</vt:lpstr>
      <vt:lpstr>1_Seven Questions 10-03 White Slides</vt:lpstr>
      <vt:lpstr>Custom Design</vt:lpstr>
      <vt:lpstr>1_Seven Questions 10-03 White Slides</vt:lpstr>
      <vt:lpstr>1_Seven Questions 10-03 White Slides</vt:lpstr>
      <vt:lpstr>1_Seven Questions 10-03 White Slides</vt:lpstr>
      <vt:lpstr>1_Seven Questions 10-03 White Slides</vt:lpstr>
      <vt:lpstr>1_Seven Questions 10-03 White Slides</vt:lpstr>
      <vt:lpstr>1_Seven Questions 10-03 White Slides</vt:lpstr>
      <vt:lpstr>1_Seven Questions 10-03 White Slides</vt:lpstr>
      <vt:lpstr>1_Seven Questions 10-03 White Slides</vt:lpstr>
      <vt:lpstr>1_Seven Questions 10-03 White Slides</vt:lpstr>
      <vt:lpstr>1_Seven Questions 10-03 White Slides</vt:lpstr>
      <vt:lpstr>Custom Design</vt:lpstr>
      <vt:lpstr>Custom Design</vt:lpstr>
      <vt:lpstr>Custom Design</vt:lpstr>
      <vt:lpstr>Custom Design</vt:lpstr>
      <vt:lpstr>Custom Design</vt:lpstr>
      <vt:lpstr>Custom Design</vt:lpstr>
      <vt:lpstr>Custom Design</vt:lpstr>
      <vt:lpstr>Custom Design</vt:lpstr>
      <vt:lpstr>Custom Design</vt:lpstr>
      <vt:lpstr>Escape Velocity  Free Your Company’s Future from the Pull of the Past</vt:lpstr>
      <vt:lpstr>Slide 2</vt:lpstr>
      <vt:lpstr>Introduction</vt:lpstr>
      <vt:lpstr>The Problem: We’re Stuck</vt:lpstr>
      <vt:lpstr>Companies Who Did Not Escape</vt:lpstr>
      <vt:lpstr>The Mistake We Keep Making</vt:lpstr>
      <vt:lpstr>The Solution: Manage Power Directly</vt:lpstr>
      <vt:lpstr>The Hierarchy of Powers </vt:lpstr>
      <vt:lpstr>The Hierarchy of Powers How Much Power Do You Have Today?</vt:lpstr>
      <vt:lpstr>Case Example: The Power of Apple </vt:lpstr>
      <vt:lpstr>“Mere Mortals” Case Examples</vt:lpstr>
      <vt:lpstr>Our Agenda</vt:lpstr>
      <vt:lpstr>Category Power  Reengineering Portfolio Management</vt:lpstr>
      <vt:lpstr>Category Power Diagnostic</vt:lpstr>
      <vt:lpstr>Category Maturity Life Cycle</vt:lpstr>
      <vt:lpstr>Where Are Your Resources Today? A Portfolio Analysis Framework </vt:lpstr>
      <vt:lpstr>Typical Portfolio Pattern for a Public Company</vt:lpstr>
      <vt:lpstr>Pursuing Growth in a Mature Category Successive Generations of R&amp;D Have Diminishing Impact</vt:lpstr>
      <vt:lpstr>What’s Going On?</vt:lpstr>
      <vt:lpstr>Pursuing Materiality for an Emerging Category Successive Attempts at Market Development fail to Cross the Line</vt:lpstr>
      <vt:lpstr>What’s Going On?</vt:lpstr>
      <vt:lpstr>Freeing Your Company’s Future The Three Horizons Model</vt:lpstr>
      <vt:lpstr>Portfolio Dynamics</vt:lpstr>
      <vt:lpstr>Portfolio Dynamics The Impact of Performance Management</vt:lpstr>
      <vt:lpstr>The Horizon 2 Gap</vt:lpstr>
      <vt:lpstr>Meeting the Horizon 2 Challenge Best Practices in Four Key Areas</vt:lpstr>
      <vt:lpstr>Best Practices: Planning &amp; Budgeting Separate Resource Pools for Each Horizon</vt:lpstr>
      <vt:lpstr>Best Practices: Organization Business Unit Structure for Horizon 2</vt:lpstr>
      <vt:lpstr>Best Practices: Metrics Different Metrics for Each Horizon</vt:lpstr>
      <vt:lpstr>Best Practices: Compensation Everyone is on the Hook</vt:lpstr>
      <vt:lpstr>Company Power  Making Asymmetrical Bets</vt:lpstr>
      <vt:lpstr>Company Power Diagnostic</vt:lpstr>
      <vt:lpstr>Two Business Architectures Complex Systems vs. Volume Operations</vt:lpstr>
      <vt:lpstr>The Models are Polar Opposites</vt:lpstr>
      <vt:lpstr>The Power of Tiers</vt:lpstr>
      <vt:lpstr>Achieving Escape Velocity Asymmetrical Bets Change the Balance of Power</vt:lpstr>
      <vt:lpstr>Innovation Zones Pathways to Escape Velocity</vt:lpstr>
      <vt:lpstr>Product Leadership Innovation Types</vt:lpstr>
      <vt:lpstr>Customer Intimacy Innovation Types</vt:lpstr>
      <vt:lpstr>Operational Excellence Innovation Types</vt:lpstr>
      <vt:lpstr>Selecting Your Core Innovation Type</vt:lpstr>
      <vt:lpstr>Crown Jewels Checklist</vt:lpstr>
      <vt:lpstr>Making the Asymmetrical Bet</vt:lpstr>
      <vt:lpstr>Disruptive Mega-Trends</vt:lpstr>
      <vt:lpstr>The Standard to Meet</vt:lpstr>
      <vt:lpstr>Executive Leadership Style Required We Must Look to Leaders instead of Managers</vt:lpstr>
      <vt:lpstr>If We Fail, Why We Fail</vt:lpstr>
      <vt:lpstr>Market Power  Guaranteeing Early Wins for Asymmetrical Bets</vt:lpstr>
      <vt:lpstr>Market Power Diagnostic</vt:lpstr>
      <vt:lpstr>Understanding Market Segments Think of the Dynamics of Presidential Elections!</vt:lpstr>
      <vt:lpstr>The Logic of Market Power</vt:lpstr>
      <vt:lpstr>9-Point Market Strategy Framework Capturing the Target Market</vt:lpstr>
      <vt:lpstr>Target Market Initiatives</vt:lpstr>
      <vt:lpstr>Eight Great Reasons for a TMI</vt:lpstr>
      <vt:lpstr>Additional Frameworks</vt:lpstr>
      <vt:lpstr>Offer Power  Allocating Resources Asymmetrically</vt:lpstr>
      <vt:lpstr>Offer Power Diagnostic</vt:lpstr>
      <vt:lpstr>Offer Power Getting a Return from Innovation</vt:lpstr>
      <vt:lpstr>Offer Power for Escape Velocity Three Mandates to Execute in Parallel</vt:lpstr>
      <vt:lpstr>Differentiate Separate From Your Competitive Set</vt:lpstr>
      <vt:lpstr>Cases Examples &amp; Cautionary Tales Innovating to Differentiate</vt:lpstr>
      <vt:lpstr>Leverage Crown Jewels for a 10X Effect</vt:lpstr>
      <vt:lpstr>Neutralize Catch Up to Your Competition</vt:lpstr>
      <vt:lpstr>Cases Examples &amp; Cautionary Tales Innovating to Neutralize</vt:lpstr>
      <vt:lpstr>Price/Benefit Sensitivity Focus Neutralization Where it Matters Most</vt:lpstr>
      <vt:lpstr>Optimize Cut Yourself Free from the Long Tail</vt:lpstr>
      <vt:lpstr>Freeing Resources Trapped in Context The Six Levers Model</vt:lpstr>
      <vt:lpstr>Optimize Tighten Up Your Flabby Middle</vt:lpstr>
      <vt:lpstr>Freeing Resources Trapped in Context The Six Levers Model</vt:lpstr>
      <vt:lpstr>Optimize Redraw the Core/Context Boundary</vt:lpstr>
      <vt:lpstr>Freeing Resources Trapped in Context The Six Levers Model</vt:lpstr>
      <vt:lpstr>Three Innovation “Playbooks”</vt:lpstr>
      <vt:lpstr>Return on Innovation</vt:lpstr>
      <vt:lpstr>The Good News About Waste</vt:lpstr>
      <vt:lpstr>Execution Power  Getting to the Tipping Point</vt:lpstr>
      <vt:lpstr>Execution Power Diagnostic</vt:lpstr>
      <vt:lpstr>The Arc of Execution Complex Systems Enterprises</vt:lpstr>
      <vt:lpstr>From Projects to Playbooks Scaling the Complex Systems Model</vt:lpstr>
      <vt:lpstr>The Arc of Execution Volume Operations Enterprises</vt:lpstr>
      <vt:lpstr>From Products to Partners Scaling the Volume Operations Model</vt:lpstr>
      <vt:lpstr>Catalyzing Escape Velocity The “Tipping Point” Role of Programs</vt:lpstr>
      <vt:lpstr>Catalytic Programs</vt:lpstr>
      <vt:lpstr>Four Modes of Execution</vt:lpstr>
      <vt:lpstr>Staffing Leadership Roles</vt:lpstr>
      <vt:lpstr>Transformation Initiatives  Playbook Headlines for Transforming Vision, Strategy, &amp; Execution</vt:lpstr>
      <vt:lpstr>Transformation Zones</vt:lpstr>
      <vt:lpstr>Transforming Vision Playbook Headlines</vt:lpstr>
      <vt:lpstr>Transforming Strategy Playbook Headlines</vt:lpstr>
      <vt:lpstr>Transforming Execution Playbook Headlines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Gorilla Game2</dc:title>
  <dc:subject>RSCO gillsans</dc:subject>
  <dc:creator>Geoffrey A. Moore</dc:creator>
  <cp:lastModifiedBy>Pat Granger</cp:lastModifiedBy>
  <cp:revision>1214</cp:revision>
  <cp:lastPrinted>1997-12-02T15:43:52Z</cp:lastPrinted>
  <dcterms:created xsi:type="dcterms:W3CDTF">1904-01-01T00:26:21Z</dcterms:created>
  <dcterms:modified xsi:type="dcterms:W3CDTF">2011-04-15T16:40:22Z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0x010100FB321A26D5848D41BFA1A17B47E5CB62</vt:lpwstr>
  </property>
</Properties>
</file>